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3"/>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Cabin Bold" charset="1" panose="00000800000000000000"/>
      <p:regular r:id="rId26"/>
    </p:embeddedFont>
    <p:embeddedFont>
      <p:font typeface="Roboto Condensed Italics" charset="1" panose="02000000000000000000"/>
      <p:regular r:id="rId27"/>
    </p:embeddedFont>
    <p:embeddedFont>
      <p:font typeface="Roboto Condensed" charset="1" panose="02000000000000000000"/>
      <p:regular r:id="rId28"/>
    </p:embeddedFont>
    <p:embeddedFont>
      <p:font typeface="Cabin" charset="1" panose="00000500000000000000"/>
      <p:regular r:id="rId29"/>
    </p:embeddedFont>
    <p:embeddedFont>
      <p:font typeface="DejaVu Serif Bold" charset="1" panose="02060803050605020204"/>
      <p:regular r:id="rId38"/>
    </p:embeddedFont>
    <p:embeddedFont>
      <p:font typeface="Arial Italics" charset="1" panose="020B0502020202090204"/>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notesMasters/notesMaster1.xml" Type="http://schemas.openxmlformats.org/officeDocument/2006/relationships/notesMaster"/><Relationship Id="rId24" Target="theme/theme2.xml" Type="http://schemas.openxmlformats.org/officeDocument/2006/relationships/theme"/><Relationship Id="rId25" Target="notesSlides/notesSlide1.xml" Type="http://schemas.openxmlformats.org/officeDocument/2006/relationships/note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notesSlides/notesSlide3.xml" Type="http://schemas.openxmlformats.org/officeDocument/2006/relationships/notesSlide"/><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fonts/font38.fntdata" Type="http://schemas.openxmlformats.org/officeDocument/2006/relationships/font"/><Relationship Id="rId39" Target="notesSlides/notesSlide10.xml" Type="http://schemas.openxmlformats.org/officeDocument/2006/relationships/notesSlide"/><Relationship Id="rId4" Target="theme/theme1.xml" Type="http://schemas.openxmlformats.org/officeDocument/2006/relationships/theme"/><Relationship Id="rId40" Target="notesSlides/notesSlide11.xml" Type="http://schemas.openxmlformats.org/officeDocument/2006/relationships/notesSlide"/><Relationship Id="rId41" Target="notesSlides/notesSlide12.xml" Type="http://schemas.openxmlformats.org/officeDocument/2006/relationships/notesSlide"/><Relationship Id="rId42" Target="notesSlides/notesSlide13.xml" Type="http://schemas.openxmlformats.org/officeDocument/2006/relationships/notesSlide"/><Relationship Id="rId43" Target="notesSlides/notesSlide14.xml" Type="http://schemas.openxmlformats.org/officeDocument/2006/relationships/notesSlide"/><Relationship Id="rId44" Target="notesSlides/notesSlide15.xml" Type="http://schemas.openxmlformats.org/officeDocument/2006/relationships/notesSlide"/><Relationship Id="rId45" Target="notesSlides/notesSlide16.xml" Type="http://schemas.openxmlformats.org/officeDocument/2006/relationships/notesSlide"/><Relationship Id="rId46" Target="fonts/font46.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sv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3.png" Type="http://schemas.openxmlformats.org/officeDocument/2006/relationships/image"/><Relationship Id="rId4" Target="../media/image2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3.png" Type="http://schemas.openxmlformats.org/officeDocument/2006/relationships/image"/><Relationship Id="rId4" Target="../media/image2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3.pn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3.png" Type="http://schemas.openxmlformats.org/officeDocument/2006/relationships/image"/><Relationship Id="rId4" Target="../media/image31.png" Type="http://schemas.openxmlformats.org/officeDocument/2006/relationships/image"/><Relationship Id="rId5" Target="../media/image2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3.pn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0.png" Type="http://schemas.openxmlformats.org/officeDocument/2006/relationships/image"/><Relationship Id="rId11" Target="../media/image41.svg" Type="http://schemas.openxmlformats.org/officeDocument/2006/relationships/image"/><Relationship Id="rId12" Target="../media/image42.png" Type="http://schemas.openxmlformats.org/officeDocument/2006/relationships/image"/><Relationship Id="rId13" Target="../media/image43.svg" Type="http://schemas.openxmlformats.org/officeDocument/2006/relationships/image"/><Relationship Id="rId14" Target="../media/image44.png" Type="http://schemas.openxmlformats.org/officeDocument/2006/relationships/image"/><Relationship Id="rId15" Target="../media/image45.svg" Type="http://schemas.openxmlformats.org/officeDocument/2006/relationships/image"/><Relationship Id="rId16" Target="../media/image46.png" Type="http://schemas.openxmlformats.org/officeDocument/2006/relationships/image"/><Relationship Id="rId17" Target="../media/image47.svg" Type="http://schemas.openxmlformats.org/officeDocument/2006/relationships/image"/><Relationship Id="rId18" Target="../media/image48.png" Type="http://schemas.openxmlformats.org/officeDocument/2006/relationships/image"/><Relationship Id="rId19" Target="../media/image49.svg" Type="http://schemas.openxmlformats.org/officeDocument/2006/relationships/image"/><Relationship Id="rId2" Target="../notesSlides/notesSlide15.xml" Type="http://schemas.openxmlformats.org/officeDocument/2006/relationships/notesSlide"/><Relationship Id="rId3" Target="../media/image3.png" Type="http://schemas.openxmlformats.org/officeDocument/2006/relationships/image"/><Relationship Id="rId4" Target="../media/image34.png" Type="http://schemas.openxmlformats.org/officeDocument/2006/relationships/image"/><Relationship Id="rId5" Target="../media/image35.svg" Type="http://schemas.openxmlformats.org/officeDocument/2006/relationships/image"/><Relationship Id="rId6" Target="../media/image36.png" Type="http://schemas.openxmlformats.org/officeDocument/2006/relationships/image"/><Relationship Id="rId7" Target="../media/image37.svg" Type="http://schemas.openxmlformats.org/officeDocument/2006/relationships/image"/><Relationship Id="rId8" Target="../media/image38.png" Type="http://schemas.openxmlformats.org/officeDocument/2006/relationships/image"/><Relationship Id="rId9" Target="../media/image3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svg" Type="http://schemas.openxmlformats.org/officeDocument/2006/relationships/image"/><Relationship Id="rId2" Target="../notesSlides/notesSlide4.xml" Type="http://schemas.openxmlformats.org/officeDocument/2006/relationships/notesSlide"/><Relationship Id="rId3" Target="../media/image3.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7.jpeg" Type="http://schemas.openxmlformats.org/officeDocument/2006/relationships/image"/><Relationship Id="rId4"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png" Type="http://schemas.openxmlformats.org/officeDocument/2006/relationships/image"/><Relationship Id="rId2" Target="../notesSlides/notesSlide6.xml" Type="http://schemas.openxmlformats.org/officeDocument/2006/relationships/notesSlide"/><Relationship Id="rId3" Target="../media/image3.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 Id="rId8" Target="../media/image22.png" Type="http://schemas.openxmlformats.org/officeDocument/2006/relationships/image"/><Relationship Id="rId9" Target="../media/image2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3.png" Type="http://schemas.openxmlformats.org/officeDocument/2006/relationships/image"/><Relationship Id="rId4" Target="../media/image2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3.png" Type="http://schemas.openxmlformats.org/officeDocument/2006/relationships/image"/><Relationship Id="rId4" Target="../media/image2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26" y="-599550"/>
            <a:ext cx="18288000" cy="7939262"/>
          </a:xfrm>
          <a:custGeom>
            <a:avLst/>
            <a:gdLst/>
            <a:ahLst/>
            <a:cxnLst/>
            <a:rect r="r" b="b" t="t" l="l"/>
            <a:pathLst>
              <a:path h="7939262" w="18288000">
                <a:moveTo>
                  <a:pt x="0" y="0"/>
                </a:moveTo>
                <a:lnTo>
                  <a:pt x="18288000" y="0"/>
                </a:lnTo>
                <a:lnTo>
                  <a:pt x="18288000" y="7939262"/>
                </a:lnTo>
                <a:lnTo>
                  <a:pt x="0" y="7939262"/>
                </a:lnTo>
                <a:lnTo>
                  <a:pt x="0" y="0"/>
                </a:lnTo>
                <a:close/>
              </a:path>
            </a:pathLst>
          </a:custGeom>
          <a:blipFill>
            <a:blip r:embed="rId3"/>
            <a:stretch>
              <a:fillRect l="0" t="-10070" r="0" b="0"/>
            </a:stretch>
          </a:blipFill>
        </p:spPr>
      </p:sp>
      <p:sp>
        <p:nvSpPr>
          <p:cNvPr name="TextBox 3" id="3"/>
          <p:cNvSpPr txBox="true"/>
          <p:nvPr/>
        </p:nvSpPr>
        <p:spPr>
          <a:xfrm rot="0">
            <a:off x="1017338" y="4534425"/>
            <a:ext cx="16276350" cy="1838325"/>
          </a:xfrm>
          <a:prstGeom prst="rect">
            <a:avLst/>
          </a:prstGeom>
        </p:spPr>
        <p:txBody>
          <a:bodyPr anchor="t" rtlCol="false" tIns="0" lIns="0" bIns="0" rIns="0">
            <a:spAutoFit/>
          </a:bodyPr>
          <a:lstStyle/>
          <a:p>
            <a:pPr algn="ctr">
              <a:lnSpc>
                <a:spcPts val="7200"/>
              </a:lnSpc>
            </a:pPr>
            <a:r>
              <a:rPr lang="en-US" sz="6000">
                <a:solidFill>
                  <a:srgbClr val="FFFFFF"/>
                </a:solidFill>
                <a:latin typeface="Cabin Bold"/>
              </a:rPr>
              <a:t>XÂY DỰNG WEBSITE BÁN SÁCH MYBOOK SỬ DỤNG LARAVEL FRAMEWORK</a:t>
            </a:r>
            <a:r>
              <a:rPr lang="en-US" sz="6000">
                <a:solidFill>
                  <a:srgbClr val="FFFFFF"/>
                </a:solidFill>
                <a:latin typeface="Cabin Bold"/>
              </a:rPr>
              <a:t> </a:t>
            </a:r>
          </a:p>
        </p:txBody>
      </p:sp>
      <p:sp>
        <p:nvSpPr>
          <p:cNvPr name="TextBox 4" id="4"/>
          <p:cNvSpPr txBox="true"/>
          <p:nvPr/>
        </p:nvSpPr>
        <p:spPr>
          <a:xfrm rot="0">
            <a:off x="1028700" y="6781800"/>
            <a:ext cx="16253625" cy="1990725"/>
          </a:xfrm>
          <a:prstGeom prst="rect">
            <a:avLst/>
          </a:prstGeom>
        </p:spPr>
        <p:txBody>
          <a:bodyPr anchor="t" rtlCol="false" tIns="0" lIns="0" bIns="0" rIns="0">
            <a:spAutoFit/>
          </a:bodyPr>
          <a:lstStyle/>
          <a:p>
            <a:pPr algn="ctr">
              <a:lnSpc>
                <a:spcPts val="3959"/>
              </a:lnSpc>
            </a:pPr>
            <a:r>
              <a:rPr lang="en-US" sz="3299">
                <a:solidFill>
                  <a:srgbClr val="FFFFFF"/>
                </a:solidFill>
                <a:latin typeface="Roboto Condensed Light"/>
              </a:rPr>
              <a:t>Giảng viên hướng dẫn: T.S Nguyễn Thị Hoa Huệ</a:t>
            </a:r>
          </a:p>
          <a:p>
            <a:pPr algn="ctr">
              <a:lnSpc>
                <a:spcPts val="3959"/>
              </a:lnSpc>
            </a:pPr>
            <a:r>
              <a:rPr lang="en-US" sz="3299">
                <a:solidFill>
                  <a:srgbClr val="FFFFFF"/>
                </a:solidFill>
                <a:latin typeface="Roboto Condensed Light"/>
              </a:rPr>
              <a:t>Sinh viên thực hiện: Nguyễn Nam Phi</a:t>
            </a:r>
          </a:p>
          <a:p>
            <a:pPr algn="ctr">
              <a:lnSpc>
                <a:spcPts val="3959"/>
              </a:lnSpc>
            </a:pPr>
            <a:r>
              <a:rPr lang="en-US" sz="3299">
                <a:solidFill>
                  <a:srgbClr val="FFFFFF"/>
                </a:solidFill>
                <a:latin typeface="Roboto Condensed Light"/>
              </a:rPr>
              <a:t>Mã sinh viên: 2020606964</a:t>
            </a:r>
          </a:p>
          <a:p>
            <a:pPr algn="ctr">
              <a:lnSpc>
                <a:spcPts val="3959"/>
              </a:lnSpc>
            </a:pPr>
            <a:r>
              <a:rPr lang="en-US" sz="3299">
                <a:solidFill>
                  <a:srgbClr val="FFFFFF"/>
                </a:solidFill>
                <a:latin typeface="Roboto Condensed Light"/>
              </a:rPr>
              <a:t>Lớp: 2020DHHTTT</a:t>
            </a:r>
            <a:r>
              <a:rPr lang="en-US" sz="3299">
                <a:solidFill>
                  <a:srgbClr val="FFFFFF"/>
                </a:solidFill>
                <a:latin typeface="Roboto Condensed"/>
              </a:rPr>
              <a:t>02</a:t>
            </a:r>
          </a:p>
        </p:txBody>
      </p:sp>
      <p:sp>
        <p:nvSpPr>
          <p:cNvPr name="Freeform 5" id="5"/>
          <p:cNvSpPr/>
          <p:nvPr/>
        </p:nvSpPr>
        <p:spPr>
          <a:xfrm flipH="false" flipV="false" rot="0">
            <a:off x="3091440" y="1257825"/>
            <a:ext cx="1076325" cy="1076325"/>
          </a:xfrm>
          <a:custGeom>
            <a:avLst/>
            <a:gdLst/>
            <a:ahLst/>
            <a:cxnLst/>
            <a:rect r="r" b="b" t="t" l="l"/>
            <a:pathLst>
              <a:path h="1076325" w="1076325">
                <a:moveTo>
                  <a:pt x="0" y="0"/>
                </a:moveTo>
                <a:lnTo>
                  <a:pt x="1076325" y="0"/>
                </a:lnTo>
                <a:lnTo>
                  <a:pt x="1076325" y="1076325"/>
                </a:lnTo>
                <a:lnTo>
                  <a:pt x="0" y="1076325"/>
                </a:lnTo>
                <a:lnTo>
                  <a:pt x="0" y="0"/>
                </a:lnTo>
                <a:close/>
              </a:path>
            </a:pathLst>
          </a:custGeom>
          <a:blipFill>
            <a:blip r:embed="rId4"/>
            <a:stretch>
              <a:fillRect l="0" t="0" r="0" b="0"/>
            </a:stretch>
          </a:blipFill>
        </p:spPr>
      </p:sp>
      <p:sp>
        <p:nvSpPr>
          <p:cNvPr name="TextBox 6" id="6"/>
          <p:cNvSpPr txBox="true"/>
          <p:nvPr/>
        </p:nvSpPr>
        <p:spPr>
          <a:xfrm rot="0">
            <a:off x="982950" y="3200925"/>
            <a:ext cx="16276350" cy="923925"/>
          </a:xfrm>
          <a:prstGeom prst="rect">
            <a:avLst/>
          </a:prstGeom>
        </p:spPr>
        <p:txBody>
          <a:bodyPr anchor="t" rtlCol="false" tIns="0" lIns="0" bIns="0" rIns="0">
            <a:spAutoFit/>
          </a:bodyPr>
          <a:lstStyle/>
          <a:p>
            <a:pPr algn="ctr">
              <a:lnSpc>
                <a:spcPts val="7200"/>
              </a:lnSpc>
            </a:pPr>
            <a:r>
              <a:rPr lang="en-US" sz="6000">
                <a:solidFill>
                  <a:srgbClr val="FFFFFF"/>
                </a:solidFill>
                <a:latin typeface="Cabin"/>
              </a:rPr>
              <a:t>BÁO CÁO ĐỒ ÁN TỐT NGHIỆP</a:t>
            </a:r>
          </a:p>
        </p:txBody>
      </p:sp>
      <p:sp>
        <p:nvSpPr>
          <p:cNvPr name="TextBox 7" id="7"/>
          <p:cNvSpPr txBox="true"/>
          <p:nvPr/>
        </p:nvSpPr>
        <p:spPr>
          <a:xfrm rot="0">
            <a:off x="1017338" y="1257825"/>
            <a:ext cx="16241962" cy="2152650"/>
          </a:xfrm>
          <a:prstGeom prst="rect">
            <a:avLst/>
          </a:prstGeom>
        </p:spPr>
        <p:txBody>
          <a:bodyPr anchor="t" rtlCol="false" tIns="0" lIns="0" bIns="0" rIns="0">
            <a:spAutoFit/>
          </a:bodyPr>
          <a:lstStyle/>
          <a:p>
            <a:pPr algn="ctr">
              <a:lnSpc>
                <a:spcPts val="4920"/>
              </a:lnSpc>
            </a:pPr>
            <a:r>
              <a:rPr lang="en-US" sz="4100">
                <a:solidFill>
                  <a:srgbClr val="FFFFFF"/>
                </a:solidFill>
                <a:latin typeface="Cabin"/>
              </a:rPr>
              <a:t>TRƯỜNG ĐẠI HỌC CÔNG NGHIỆP HÀ NỘI</a:t>
            </a:r>
          </a:p>
          <a:p>
            <a:pPr algn="ctr">
              <a:lnSpc>
                <a:spcPts val="4920"/>
              </a:lnSpc>
            </a:pPr>
            <a:r>
              <a:rPr lang="en-US" sz="4100">
                <a:solidFill>
                  <a:srgbClr val="FFFFFF"/>
                </a:solidFill>
                <a:latin typeface="Cabin"/>
              </a:rPr>
              <a:t>KHOA CÔNG NGHỆ THÔNG TIN</a:t>
            </a:r>
          </a:p>
          <a:p>
            <a:pPr algn="ctr">
              <a:lnSpc>
                <a:spcPts val="720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050558" y="-633800"/>
            <a:ext cx="6143300" cy="5543098"/>
          </a:xfrm>
          <a:custGeom>
            <a:avLst/>
            <a:gdLst/>
            <a:ahLst/>
            <a:cxnLst/>
            <a:rect r="r" b="b" t="t" l="l"/>
            <a:pathLst>
              <a:path h="5543098" w="6143300">
                <a:moveTo>
                  <a:pt x="0" y="0"/>
                </a:moveTo>
                <a:lnTo>
                  <a:pt x="6143300" y="0"/>
                </a:lnTo>
                <a:lnTo>
                  <a:pt x="6143300" y="5543098"/>
                </a:lnTo>
                <a:lnTo>
                  <a:pt x="0" y="5543098"/>
                </a:lnTo>
                <a:lnTo>
                  <a:pt x="0" y="0"/>
                </a:lnTo>
                <a:close/>
              </a:path>
            </a:pathLst>
          </a:custGeom>
          <a:blipFill>
            <a:blip r:embed="rId3"/>
            <a:stretch>
              <a:fillRect l="0" t="0" r="0" b="0"/>
            </a:stretch>
          </a:blipFill>
        </p:spPr>
      </p:sp>
      <p:sp>
        <p:nvSpPr>
          <p:cNvPr name="Freeform 3" id="3"/>
          <p:cNvSpPr/>
          <p:nvPr/>
        </p:nvSpPr>
        <p:spPr>
          <a:xfrm flipH="true" flipV="false" rot="0">
            <a:off x="13211492" y="-631534"/>
            <a:ext cx="6143300" cy="5543098"/>
          </a:xfrm>
          <a:custGeom>
            <a:avLst/>
            <a:gdLst/>
            <a:ahLst/>
            <a:cxnLst/>
            <a:rect r="r" b="b" t="t" l="l"/>
            <a:pathLst>
              <a:path h="5543098" w="6143300">
                <a:moveTo>
                  <a:pt x="6143300" y="0"/>
                </a:moveTo>
                <a:lnTo>
                  <a:pt x="0" y="0"/>
                </a:lnTo>
                <a:lnTo>
                  <a:pt x="0" y="5543098"/>
                </a:lnTo>
                <a:lnTo>
                  <a:pt x="6143300" y="5543098"/>
                </a:lnTo>
                <a:lnTo>
                  <a:pt x="6143300" y="0"/>
                </a:lnTo>
                <a:close/>
              </a:path>
            </a:pathLst>
          </a:custGeom>
          <a:blipFill>
            <a:blip r:embed="rId3"/>
            <a:stretch>
              <a:fillRect l="0" t="0" r="0" b="0"/>
            </a:stretch>
          </a:blipFill>
        </p:spPr>
      </p:sp>
      <p:sp>
        <p:nvSpPr>
          <p:cNvPr name="Freeform 4" id="4"/>
          <p:cNvSpPr/>
          <p:nvPr/>
        </p:nvSpPr>
        <p:spPr>
          <a:xfrm flipH="false" flipV="false" rot="0">
            <a:off x="3204626" y="2070236"/>
            <a:ext cx="11878748" cy="6993549"/>
          </a:xfrm>
          <a:custGeom>
            <a:avLst/>
            <a:gdLst/>
            <a:ahLst/>
            <a:cxnLst/>
            <a:rect r="r" b="b" t="t" l="l"/>
            <a:pathLst>
              <a:path h="6993549" w="11878748">
                <a:moveTo>
                  <a:pt x="0" y="0"/>
                </a:moveTo>
                <a:lnTo>
                  <a:pt x="11878748" y="0"/>
                </a:lnTo>
                <a:lnTo>
                  <a:pt x="11878748" y="6993549"/>
                </a:lnTo>
                <a:lnTo>
                  <a:pt x="0" y="6993549"/>
                </a:lnTo>
                <a:lnTo>
                  <a:pt x="0" y="0"/>
                </a:lnTo>
                <a:close/>
              </a:path>
            </a:pathLst>
          </a:custGeom>
          <a:blipFill>
            <a:blip r:embed="rId4"/>
            <a:stretch>
              <a:fillRect l="0" t="0" r="0" b="0"/>
            </a:stretch>
          </a:blipFill>
        </p:spPr>
      </p:sp>
      <p:sp>
        <p:nvSpPr>
          <p:cNvPr name="TextBox 5" id="5"/>
          <p:cNvSpPr txBox="true"/>
          <p:nvPr/>
        </p:nvSpPr>
        <p:spPr>
          <a:xfrm rot="0">
            <a:off x="1171425" y="974861"/>
            <a:ext cx="15945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SƠ ĐỒ USE CASE CHI TIẾT </a:t>
            </a:r>
          </a:p>
        </p:txBody>
      </p:sp>
      <p:sp>
        <p:nvSpPr>
          <p:cNvPr name="TextBox 6" id="6"/>
          <p:cNvSpPr txBox="true"/>
          <p:nvPr/>
        </p:nvSpPr>
        <p:spPr>
          <a:xfrm rot="0">
            <a:off x="3204626" y="8978060"/>
            <a:ext cx="11878748" cy="655954"/>
          </a:xfrm>
          <a:prstGeom prst="rect">
            <a:avLst/>
          </a:prstGeom>
        </p:spPr>
        <p:txBody>
          <a:bodyPr anchor="t" rtlCol="false" tIns="0" lIns="0" bIns="0" rIns="0">
            <a:spAutoFit/>
          </a:bodyPr>
          <a:lstStyle/>
          <a:p>
            <a:pPr algn="ctr">
              <a:lnSpc>
                <a:spcPts val="5320"/>
              </a:lnSpc>
            </a:pPr>
            <a:r>
              <a:rPr lang="en-US" sz="3800">
                <a:solidFill>
                  <a:srgbClr val="FFFFFF"/>
                </a:solidFill>
                <a:latin typeface="DejaVu Serif Bold"/>
              </a:rPr>
              <a:t>Phía Admin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050558" y="-633800"/>
            <a:ext cx="6143300" cy="5543098"/>
          </a:xfrm>
          <a:custGeom>
            <a:avLst/>
            <a:gdLst/>
            <a:ahLst/>
            <a:cxnLst/>
            <a:rect r="r" b="b" t="t" l="l"/>
            <a:pathLst>
              <a:path h="5543098" w="6143300">
                <a:moveTo>
                  <a:pt x="0" y="0"/>
                </a:moveTo>
                <a:lnTo>
                  <a:pt x="6143300" y="0"/>
                </a:lnTo>
                <a:lnTo>
                  <a:pt x="6143300" y="5543098"/>
                </a:lnTo>
                <a:lnTo>
                  <a:pt x="0" y="5543098"/>
                </a:lnTo>
                <a:lnTo>
                  <a:pt x="0" y="0"/>
                </a:lnTo>
                <a:close/>
              </a:path>
            </a:pathLst>
          </a:custGeom>
          <a:blipFill>
            <a:blip r:embed="rId3"/>
            <a:stretch>
              <a:fillRect l="0" t="0" r="0" b="0"/>
            </a:stretch>
          </a:blipFill>
        </p:spPr>
      </p:sp>
      <p:sp>
        <p:nvSpPr>
          <p:cNvPr name="Freeform 3" id="3"/>
          <p:cNvSpPr/>
          <p:nvPr/>
        </p:nvSpPr>
        <p:spPr>
          <a:xfrm flipH="true" flipV="false" rot="0">
            <a:off x="13211492" y="-631534"/>
            <a:ext cx="6143300" cy="5543098"/>
          </a:xfrm>
          <a:custGeom>
            <a:avLst/>
            <a:gdLst/>
            <a:ahLst/>
            <a:cxnLst/>
            <a:rect r="r" b="b" t="t" l="l"/>
            <a:pathLst>
              <a:path h="5543098" w="6143300">
                <a:moveTo>
                  <a:pt x="6143300" y="0"/>
                </a:moveTo>
                <a:lnTo>
                  <a:pt x="0" y="0"/>
                </a:lnTo>
                <a:lnTo>
                  <a:pt x="0" y="5543098"/>
                </a:lnTo>
                <a:lnTo>
                  <a:pt x="6143300" y="5543098"/>
                </a:lnTo>
                <a:lnTo>
                  <a:pt x="6143300" y="0"/>
                </a:lnTo>
                <a:close/>
              </a:path>
            </a:pathLst>
          </a:custGeom>
          <a:blipFill>
            <a:blip r:embed="rId3"/>
            <a:stretch>
              <a:fillRect l="0" t="0" r="0" b="0"/>
            </a:stretch>
          </a:blipFill>
        </p:spPr>
      </p:sp>
      <p:sp>
        <p:nvSpPr>
          <p:cNvPr name="Freeform 4" id="4"/>
          <p:cNvSpPr/>
          <p:nvPr/>
        </p:nvSpPr>
        <p:spPr>
          <a:xfrm flipH="false" flipV="false" rot="0">
            <a:off x="5031974" y="2070236"/>
            <a:ext cx="8179518" cy="6993549"/>
          </a:xfrm>
          <a:custGeom>
            <a:avLst/>
            <a:gdLst/>
            <a:ahLst/>
            <a:cxnLst/>
            <a:rect r="r" b="b" t="t" l="l"/>
            <a:pathLst>
              <a:path h="6993549" w="8179518">
                <a:moveTo>
                  <a:pt x="0" y="0"/>
                </a:moveTo>
                <a:lnTo>
                  <a:pt x="8179518" y="0"/>
                </a:lnTo>
                <a:lnTo>
                  <a:pt x="8179518" y="6993549"/>
                </a:lnTo>
                <a:lnTo>
                  <a:pt x="0" y="6993549"/>
                </a:lnTo>
                <a:lnTo>
                  <a:pt x="0" y="0"/>
                </a:lnTo>
                <a:close/>
              </a:path>
            </a:pathLst>
          </a:custGeom>
          <a:blipFill>
            <a:blip r:embed="rId4"/>
            <a:stretch>
              <a:fillRect l="0" t="0" r="0" b="0"/>
            </a:stretch>
          </a:blipFill>
        </p:spPr>
      </p:sp>
      <p:sp>
        <p:nvSpPr>
          <p:cNvPr name="TextBox 5" id="5"/>
          <p:cNvSpPr txBox="true"/>
          <p:nvPr/>
        </p:nvSpPr>
        <p:spPr>
          <a:xfrm rot="0">
            <a:off x="1171425" y="974861"/>
            <a:ext cx="15945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SƠ ĐỒ USE CASE CHI TIẾT </a:t>
            </a:r>
          </a:p>
        </p:txBody>
      </p:sp>
      <p:sp>
        <p:nvSpPr>
          <p:cNvPr name="TextBox 6" id="6"/>
          <p:cNvSpPr txBox="true"/>
          <p:nvPr/>
        </p:nvSpPr>
        <p:spPr>
          <a:xfrm rot="0">
            <a:off x="6814006" y="8987585"/>
            <a:ext cx="4659987" cy="670559"/>
          </a:xfrm>
          <a:prstGeom prst="rect">
            <a:avLst/>
          </a:prstGeom>
        </p:spPr>
        <p:txBody>
          <a:bodyPr anchor="t" rtlCol="false" tIns="0" lIns="0" bIns="0" rIns="0">
            <a:spAutoFit/>
          </a:bodyPr>
          <a:lstStyle/>
          <a:p>
            <a:pPr algn="ctr">
              <a:lnSpc>
                <a:spcPts val="5460"/>
              </a:lnSpc>
            </a:pPr>
            <a:r>
              <a:rPr lang="en-US" sz="3900">
                <a:solidFill>
                  <a:srgbClr val="FFFFFF"/>
                </a:solidFill>
                <a:latin typeface="DejaVu Serif Bold"/>
              </a:rPr>
              <a:t>Phía khách hàng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true" flipV="false" rot="0">
            <a:off x="13686450" y="12"/>
            <a:ext cx="4601350" cy="4151800"/>
          </a:xfrm>
          <a:custGeom>
            <a:avLst/>
            <a:gdLst/>
            <a:ahLst/>
            <a:cxnLst/>
            <a:rect r="r" b="b" t="t" l="l"/>
            <a:pathLst>
              <a:path h="4151800" w="4601350">
                <a:moveTo>
                  <a:pt x="4601350" y="0"/>
                </a:moveTo>
                <a:lnTo>
                  <a:pt x="0" y="0"/>
                </a:lnTo>
                <a:lnTo>
                  <a:pt x="0" y="4151800"/>
                </a:lnTo>
                <a:lnTo>
                  <a:pt x="4601350" y="4151800"/>
                </a:lnTo>
                <a:lnTo>
                  <a:pt x="4601350" y="0"/>
                </a:lnTo>
                <a:close/>
              </a:path>
            </a:pathLst>
          </a:custGeom>
          <a:blipFill>
            <a:blip r:embed="rId3"/>
            <a:stretch>
              <a:fillRect l="0" t="0" r="0" b="0"/>
            </a:stretch>
          </a:blipFill>
        </p:spPr>
      </p:sp>
      <p:sp>
        <p:nvSpPr>
          <p:cNvPr name="Freeform 3" id="3"/>
          <p:cNvSpPr/>
          <p:nvPr/>
        </p:nvSpPr>
        <p:spPr>
          <a:xfrm flipH="false" flipV="false" rot="0">
            <a:off x="1569883" y="1706054"/>
            <a:ext cx="6317295" cy="8181338"/>
          </a:xfrm>
          <a:custGeom>
            <a:avLst/>
            <a:gdLst/>
            <a:ahLst/>
            <a:cxnLst/>
            <a:rect r="r" b="b" t="t" l="l"/>
            <a:pathLst>
              <a:path h="8181338" w="6317295">
                <a:moveTo>
                  <a:pt x="0" y="0"/>
                </a:moveTo>
                <a:lnTo>
                  <a:pt x="6317295" y="0"/>
                </a:lnTo>
                <a:lnTo>
                  <a:pt x="6317295" y="8181338"/>
                </a:lnTo>
                <a:lnTo>
                  <a:pt x="0" y="8181338"/>
                </a:lnTo>
                <a:lnTo>
                  <a:pt x="0" y="0"/>
                </a:lnTo>
                <a:close/>
              </a:path>
            </a:pathLst>
          </a:custGeom>
          <a:blipFill>
            <a:blip r:embed="rId4"/>
            <a:stretch>
              <a:fillRect l="0" t="-1658" r="-825" b="-1658"/>
            </a:stretch>
          </a:blipFill>
        </p:spPr>
      </p:sp>
      <p:sp>
        <p:nvSpPr>
          <p:cNvPr name="AutoShape 4" id="4"/>
          <p:cNvSpPr/>
          <p:nvPr/>
        </p:nvSpPr>
        <p:spPr>
          <a:xfrm flipH="true" flipV="true">
            <a:off x="4509840" y="2586506"/>
            <a:ext cx="6460909" cy="1241098"/>
          </a:xfrm>
          <a:prstGeom prst="line">
            <a:avLst/>
          </a:prstGeom>
          <a:ln cap="flat" w="38100">
            <a:solidFill>
              <a:srgbClr val="000000"/>
            </a:solidFill>
            <a:prstDash val="solid"/>
            <a:headEnd type="none" len="sm" w="sm"/>
            <a:tailEnd type="arrow" len="sm" w="med"/>
          </a:ln>
        </p:spPr>
      </p:sp>
      <p:sp>
        <p:nvSpPr>
          <p:cNvPr name="AutoShape 5" id="5"/>
          <p:cNvSpPr/>
          <p:nvPr/>
        </p:nvSpPr>
        <p:spPr>
          <a:xfrm>
            <a:off x="7373954" y="2567456"/>
            <a:ext cx="3596795" cy="1260148"/>
          </a:xfrm>
          <a:prstGeom prst="line">
            <a:avLst/>
          </a:prstGeom>
          <a:ln cap="flat" w="38100">
            <a:solidFill>
              <a:srgbClr val="000000"/>
            </a:solidFill>
            <a:prstDash val="solid"/>
            <a:headEnd type="arrow" len="sm" w="med"/>
            <a:tailEnd type="arrow" len="sm" w="med"/>
          </a:ln>
        </p:spPr>
      </p:sp>
      <p:sp>
        <p:nvSpPr>
          <p:cNvPr name="AutoShape 6" id="6"/>
          <p:cNvSpPr/>
          <p:nvPr/>
        </p:nvSpPr>
        <p:spPr>
          <a:xfrm flipV="true">
            <a:off x="5801187" y="3827604"/>
            <a:ext cx="5164783" cy="1338493"/>
          </a:xfrm>
          <a:prstGeom prst="line">
            <a:avLst/>
          </a:prstGeom>
          <a:ln cap="flat" w="38100">
            <a:solidFill>
              <a:srgbClr val="000000"/>
            </a:solidFill>
            <a:prstDash val="solid"/>
            <a:headEnd type="arrow" len="sm" w="med"/>
            <a:tailEnd type="arrow" len="sm" w="med"/>
          </a:ln>
        </p:spPr>
      </p:sp>
      <p:sp>
        <p:nvSpPr>
          <p:cNvPr name="Freeform 7" id="7"/>
          <p:cNvSpPr/>
          <p:nvPr/>
        </p:nvSpPr>
        <p:spPr>
          <a:xfrm flipH="false" flipV="false" rot="0">
            <a:off x="10970750" y="1706054"/>
            <a:ext cx="5762887" cy="8181338"/>
          </a:xfrm>
          <a:custGeom>
            <a:avLst/>
            <a:gdLst/>
            <a:ahLst/>
            <a:cxnLst/>
            <a:rect r="r" b="b" t="t" l="l"/>
            <a:pathLst>
              <a:path h="8181338" w="5762887">
                <a:moveTo>
                  <a:pt x="0" y="0"/>
                </a:moveTo>
                <a:lnTo>
                  <a:pt x="5762886" y="0"/>
                </a:lnTo>
                <a:lnTo>
                  <a:pt x="5762886" y="8181338"/>
                </a:lnTo>
                <a:lnTo>
                  <a:pt x="0" y="8181338"/>
                </a:lnTo>
                <a:lnTo>
                  <a:pt x="0" y="0"/>
                </a:lnTo>
                <a:close/>
              </a:path>
            </a:pathLst>
          </a:custGeom>
          <a:blipFill>
            <a:blip r:embed="rId5"/>
            <a:stretch>
              <a:fillRect l="0" t="0" r="0" b="0"/>
            </a:stretch>
          </a:blipFill>
        </p:spPr>
      </p:sp>
      <p:sp>
        <p:nvSpPr>
          <p:cNvPr name="TextBox 8" id="8"/>
          <p:cNvSpPr txBox="true"/>
          <p:nvPr/>
        </p:nvSpPr>
        <p:spPr>
          <a:xfrm rot="0">
            <a:off x="705483" y="610679"/>
            <a:ext cx="16276350" cy="1095375"/>
          </a:xfrm>
          <a:prstGeom prst="rect">
            <a:avLst/>
          </a:prstGeom>
        </p:spPr>
        <p:txBody>
          <a:bodyPr anchor="t" rtlCol="false" tIns="0" lIns="0" bIns="0" rIns="0">
            <a:spAutoFit/>
          </a:bodyPr>
          <a:lstStyle/>
          <a:p>
            <a:pPr algn="l">
              <a:lnSpc>
                <a:spcPts val="8640"/>
              </a:lnSpc>
            </a:pPr>
            <a:r>
              <a:rPr lang="en-US" sz="7200">
                <a:solidFill>
                  <a:srgbClr val="FFFFFF"/>
                </a:solidFill>
                <a:latin typeface="Cabin"/>
              </a:rPr>
              <a:t>BIỂU ĐỒ THỰC THỂ LIÊN KẾT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543048" y="-1028150"/>
            <a:ext cx="5866898" cy="5293700"/>
          </a:xfrm>
          <a:custGeom>
            <a:avLst/>
            <a:gdLst/>
            <a:ahLst/>
            <a:cxnLst/>
            <a:rect r="r" b="b" t="t" l="l"/>
            <a:pathLst>
              <a:path h="5293700" w="5866898">
                <a:moveTo>
                  <a:pt x="0" y="0"/>
                </a:moveTo>
                <a:lnTo>
                  <a:pt x="5866898" y="0"/>
                </a:lnTo>
                <a:lnTo>
                  <a:pt x="5866898" y="5293700"/>
                </a:lnTo>
                <a:lnTo>
                  <a:pt x="0" y="5293700"/>
                </a:lnTo>
                <a:lnTo>
                  <a:pt x="0" y="0"/>
                </a:lnTo>
                <a:close/>
              </a:path>
            </a:pathLst>
          </a:custGeom>
          <a:blipFill>
            <a:blip r:embed="rId3"/>
            <a:stretch>
              <a:fillRect l="0" t="0" r="0" b="0"/>
            </a:stretch>
          </a:blipFill>
        </p:spPr>
      </p:sp>
      <p:sp>
        <p:nvSpPr>
          <p:cNvPr name="Freeform 3" id="3"/>
          <p:cNvSpPr/>
          <p:nvPr/>
        </p:nvSpPr>
        <p:spPr>
          <a:xfrm flipH="true" flipV="false" rot="0">
            <a:off x="13945734" y="-1028150"/>
            <a:ext cx="5866898" cy="5293700"/>
          </a:xfrm>
          <a:custGeom>
            <a:avLst/>
            <a:gdLst/>
            <a:ahLst/>
            <a:cxnLst/>
            <a:rect r="r" b="b" t="t" l="l"/>
            <a:pathLst>
              <a:path h="5293700" w="5866898">
                <a:moveTo>
                  <a:pt x="5866898" y="0"/>
                </a:moveTo>
                <a:lnTo>
                  <a:pt x="0" y="0"/>
                </a:lnTo>
                <a:lnTo>
                  <a:pt x="0" y="5293700"/>
                </a:lnTo>
                <a:lnTo>
                  <a:pt x="5866898" y="5293700"/>
                </a:lnTo>
                <a:lnTo>
                  <a:pt x="5866898" y="0"/>
                </a:lnTo>
                <a:close/>
              </a:path>
            </a:pathLst>
          </a:custGeom>
          <a:blipFill>
            <a:blip r:embed="rId3"/>
            <a:stretch>
              <a:fillRect l="0" t="0" r="0" b="0"/>
            </a:stretch>
          </a:blipFill>
        </p:spPr>
      </p:sp>
      <p:sp>
        <p:nvSpPr>
          <p:cNvPr name="Freeform 4" id="4"/>
          <p:cNvSpPr/>
          <p:nvPr/>
        </p:nvSpPr>
        <p:spPr>
          <a:xfrm flipH="true" flipV="false" rot="-10800000">
            <a:off x="0" y="7995450"/>
            <a:ext cx="4601350" cy="4151800"/>
          </a:xfrm>
          <a:custGeom>
            <a:avLst/>
            <a:gdLst/>
            <a:ahLst/>
            <a:cxnLst/>
            <a:rect r="r" b="b" t="t" l="l"/>
            <a:pathLst>
              <a:path h="4151800" w="4601350">
                <a:moveTo>
                  <a:pt x="4601350" y="0"/>
                </a:moveTo>
                <a:lnTo>
                  <a:pt x="0" y="0"/>
                </a:lnTo>
                <a:lnTo>
                  <a:pt x="0" y="4151800"/>
                </a:lnTo>
                <a:lnTo>
                  <a:pt x="4601350" y="4151800"/>
                </a:lnTo>
                <a:lnTo>
                  <a:pt x="4601350" y="0"/>
                </a:lnTo>
                <a:close/>
              </a:path>
            </a:pathLst>
          </a:custGeom>
          <a:blipFill>
            <a:blip r:embed="rId3"/>
            <a:stretch>
              <a:fillRect l="0" t="0" r="0" b="0"/>
            </a:stretch>
          </a:blipFill>
        </p:spPr>
      </p:sp>
      <p:sp>
        <p:nvSpPr>
          <p:cNvPr name="Freeform 5" id="5"/>
          <p:cNvSpPr/>
          <p:nvPr/>
        </p:nvSpPr>
        <p:spPr>
          <a:xfrm flipH="false" flipV="false" rot="-10800000">
            <a:off x="13686650" y="7995450"/>
            <a:ext cx="4601350" cy="4151800"/>
          </a:xfrm>
          <a:custGeom>
            <a:avLst/>
            <a:gdLst/>
            <a:ahLst/>
            <a:cxnLst/>
            <a:rect r="r" b="b" t="t" l="l"/>
            <a:pathLst>
              <a:path h="4151800" w="4601350">
                <a:moveTo>
                  <a:pt x="0" y="0"/>
                </a:moveTo>
                <a:lnTo>
                  <a:pt x="4601350" y="0"/>
                </a:lnTo>
                <a:lnTo>
                  <a:pt x="4601350" y="4151800"/>
                </a:lnTo>
                <a:lnTo>
                  <a:pt x="0" y="4151800"/>
                </a:lnTo>
                <a:lnTo>
                  <a:pt x="0" y="0"/>
                </a:lnTo>
                <a:close/>
              </a:path>
            </a:pathLst>
          </a:custGeom>
          <a:blipFill>
            <a:blip r:embed="rId3"/>
            <a:stretch>
              <a:fillRect l="0" t="0" r="0" b="0"/>
            </a:stretch>
          </a:blipFill>
        </p:spPr>
      </p:sp>
      <p:sp>
        <p:nvSpPr>
          <p:cNvPr name="Freeform 6" id="6"/>
          <p:cNvSpPr/>
          <p:nvPr/>
        </p:nvSpPr>
        <p:spPr>
          <a:xfrm flipH="false" flipV="false" rot="0">
            <a:off x="1028700" y="1028700"/>
            <a:ext cx="17129494" cy="9119365"/>
          </a:xfrm>
          <a:custGeom>
            <a:avLst/>
            <a:gdLst/>
            <a:ahLst/>
            <a:cxnLst/>
            <a:rect r="r" b="b" t="t" l="l"/>
            <a:pathLst>
              <a:path h="9119365" w="17129494">
                <a:moveTo>
                  <a:pt x="0" y="0"/>
                </a:moveTo>
                <a:lnTo>
                  <a:pt x="17129494" y="0"/>
                </a:lnTo>
                <a:lnTo>
                  <a:pt x="17129494" y="9119365"/>
                </a:lnTo>
                <a:lnTo>
                  <a:pt x="0" y="9119365"/>
                </a:lnTo>
                <a:lnTo>
                  <a:pt x="0" y="0"/>
                </a:lnTo>
                <a:close/>
              </a:path>
            </a:pathLst>
          </a:custGeom>
          <a:blipFill>
            <a:blip r:embed="rId4"/>
            <a:stretch>
              <a:fillRect l="0" t="0" r="0" b="-4"/>
            </a:stretch>
          </a:blipFill>
        </p:spPr>
      </p:sp>
      <p:sp>
        <p:nvSpPr>
          <p:cNvPr name="Freeform 7" id="7"/>
          <p:cNvSpPr/>
          <p:nvPr/>
        </p:nvSpPr>
        <p:spPr>
          <a:xfrm flipH="false" flipV="false" rot="0">
            <a:off x="5357236" y="2531864"/>
            <a:ext cx="7818286" cy="4842534"/>
          </a:xfrm>
          <a:custGeom>
            <a:avLst/>
            <a:gdLst/>
            <a:ahLst/>
            <a:cxnLst/>
            <a:rect r="r" b="b" t="t" l="l"/>
            <a:pathLst>
              <a:path h="4842534" w="7818286">
                <a:moveTo>
                  <a:pt x="0" y="0"/>
                </a:moveTo>
                <a:lnTo>
                  <a:pt x="7818286" y="0"/>
                </a:lnTo>
                <a:lnTo>
                  <a:pt x="7818286" y="4842534"/>
                </a:lnTo>
                <a:lnTo>
                  <a:pt x="0" y="4842534"/>
                </a:lnTo>
                <a:lnTo>
                  <a:pt x="0" y="0"/>
                </a:lnTo>
                <a:close/>
              </a:path>
            </a:pathLst>
          </a:custGeom>
          <a:blipFill>
            <a:blip r:embed="rId5"/>
            <a:stretch>
              <a:fillRect l="-15788" t="-10247" r="-1850" b="-27550"/>
            </a:stretch>
          </a:blipFill>
        </p:spPr>
      </p:sp>
      <p:sp>
        <p:nvSpPr>
          <p:cNvPr name="TextBox 8" id="8"/>
          <p:cNvSpPr txBox="true"/>
          <p:nvPr/>
        </p:nvSpPr>
        <p:spPr>
          <a:xfrm rot="0">
            <a:off x="1171425" y="995899"/>
            <a:ext cx="15945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03 </a:t>
            </a:r>
            <a:r>
              <a:rPr lang="en-US" sz="7200">
                <a:solidFill>
                  <a:srgbClr val="FFFFFF"/>
                </a:solidFill>
                <a:latin typeface="Cabin"/>
              </a:rPr>
              <a:t>DEMO SẢN PHẨM</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true" flipV="false" rot="0">
            <a:off x="13663650" y="-1590218"/>
            <a:ext cx="6279650" cy="5666098"/>
          </a:xfrm>
          <a:custGeom>
            <a:avLst/>
            <a:gdLst/>
            <a:ahLst/>
            <a:cxnLst/>
            <a:rect r="r" b="b" t="t" l="l"/>
            <a:pathLst>
              <a:path h="5666098" w="6279650">
                <a:moveTo>
                  <a:pt x="6279650" y="0"/>
                </a:moveTo>
                <a:lnTo>
                  <a:pt x="0" y="0"/>
                </a:lnTo>
                <a:lnTo>
                  <a:pt x="0" y="5666098"/>
                </a:lnTo>
                <a:lnTo>
                  <a:pt x="6279650" y="5666098"/>
                </a:lnTo>
                <a:lnTo>
                  <a:pt x="6279650" y="0"/>
                </a:lnTo>
                <a:close/>
              </a:path>
            </a:pathLst>
          </a:custGeom>
          <a:blipFill>
            <a:blip r:embed="rId3"/>
            <a:stretch>
              <a:fillRect l="0" t="0" r="0" b="0"/>
            </a:stretch>
          </a:blipFill>
        </p:spPr>
      </p:sp>
      <p:sp>
        <p:nvSpPr>
          <p:cNvPr name="Freeform 3" id="3"/>
          <p:cNvSpPr/>
          <p:nvPr/>
        </p:nvSpPr>
        <p:spPr>
          <a:xfrm flipH="false" flipV="false" rot="0">
            <a:off x="-1640738" y="-1593062"/>
            <a:ext cx="6279650" cy="5666098"/>
          </a:xfrm>
          <a:custGeom>
            <a:avLst/>
            <a:gdLst/>
            <a:ahLst/>
            <a:cxnLst/>
            <a:rect r="r" b="b" t="t" l="l"/>
            <a:pathLst>
              <a:path h="5666098" w="6279650">
                <a:moveTo>
                  <a:pt x="0" y="0"/>
                </a:moveTo>
                <a:lnTo>
                  <a:pt x="6279650" y="0"/>
                </a:lnTo>
                <a:lnTo>
                  <a:pt x="6279650" y="5666098"/>
                </a:lnTo>
                <a:lnTo>
                  <a:pt x="0" y="5666098"/>
                </a:lnTo>
                <a:lnTo>
                  <a:pt x="0" y="0"/>
                </a:lnTo>
                <a:close/>
              </a:path>
            </a:pathLst>
          </a:custGeom>
          <a:blipFill>
            <a:blip r:embed="rId3"/>
            <a:stretch>
              <a:fillRect l="0" t="0" r="0" b="0"/>
            </a:stretch>
          </a:blipFill>
        </p:spPr>
      </p:sp>
      <p:sp>
        <p:nvSpPr>
          <p:cNvPr name="TextBox 4" id="4"/>
          <p:cNvSpPr txBox="true"/>
          <p:nvPr/>
        </p:nvSpPr>
        <p:spPr>
          <a:xfrm rot="0">
            <a:off x="1005825" y="1759679"/>
            <a:ext cx="162763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04 KẾT LUẬN</a:t>
            </a:r>
          </a:p>
        </p:txBody>
      </p:sp>
      <p:sp>
        <p:nvSpPr>
          <p:cNvPr name="TextBox 5" id="5"/>
          <p:cNvSpPr txBox="true"/>
          <p:nvPr/>
        </p:nvSpPr>
        <p:spPr>
          <a:xfrm rot="0">
            <a:off x="7796443" y="3321779"/>
            <a:ext cx="2683950" cy="485775"/>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DAY 1</a:t>
            </a:r>
          </a:p>
        </p:txBody>
      </p:sp>
      <p:sp>
        <p:nvSpPr>
          <p:cNvPr name="TextBox 6" id="6"/>
          <p:cNvSpPr txBox="true"/>
          <p:nvPr/>
        </p:nvSpPr>
        <p:spPr>
          <a:xfrm rot="0">
            <a:off x="12625408" y="5276338"/>
            <a:ext cx="2442750" cy="485775"/>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DAY 2</a:t>
            </a:r>
          </a:p>
        </p:txBody>
      </p:sp>
      <p:sp>
        <p:nvSpPr>
          <p:cNvPr name="Freeform 7" id="7"/>
          <p:cNvSpPr/>
          <p:nvPr/>
        </p:nvSpPr>
        <p:spPr>
          <a:xfrm flipH="false" flipV="false" rot="0">
            <a:off x="5472599" y="4124470"/>
            <a:ext cx="7342808" cy="5085829"/>
          </a:xfrm>
          <a:custGeom>
            <a:avLst/>
            <a:gdLst/>
            <a:ahLst/>
            <a:cxnLst/>
            <a:rect r="r" b="b" t="t" l="l"/>
            <a:pathLst>
              <a:path h="5085829" w="7342808">
                <a:moveTo>
                  <a:pt x="0" y="0"/>
                </a:moveTo>
                <a:lnTo>
                  <a:pt x="7342808" y="0"/>
                </a:lnTo>
                <a:lnTo>
                  <a:pt x="7342808" y="5085829"/>
                </a:lnTo>
                <a:lnTo>
                  <a:pt x="0" y="50858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6002357" y="5599607"/>
            <a:ext cx="2466150" cy="485775"/>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DAY 3</a:t>
            </a:r>
          </a:p>
        </p:txBody>
      </p:sp>
      <p:sp>
        <p:nvSpPr>
          <p:cNvPr name="TextBox 9" id="9"/>
          <p:cNvSpPr txBox="true"/>
          <p:nvPr/>
        </p:nvSpPr>
        <p:spPr>
          <a:xfrm rot="0">
            <a:off x="3198834" y="7522948"/>
            <a:ext cx="2434350" cy="485775"/>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DAY 4</a:t>
            </a:r>
          </a:p>
        </p:txBody>
      </p:sp>
      <p:sp>
        <p:nvSpPr>
          <p:cNvPr name="TextBox 10" id="10"/>
          <p:cNvSpPr txBox="true"/>
          <p:nvPr/>
        </p:nvSpPr>
        <p:spPr>
          <a:xfrm rot="0">
            <a:off x="9332875" y="7765836"/>
            <a:ext cx="2433750" cy="485775"/>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DAY 5</a:t>
            </a:r>
          </a:p>
        </p:txBody>
      </p:sp>
      <p:sp>
        <p:nvSpPr>
          <p:cNvPr name="AutoShape 11" id="11"/>
          <p:cNvSpPr/>
          <p:nvPr/>
        </p:nvSpPr>
        <p:spPr>
          <a:xfrm rot="5051087">
            <a:off x="8969450" y="3985079"/>
            <a:ext cx="376035" cy="0"/>
          </a:xfrm>
          <a:prstGeom prst="line">
            <a:avLst/>
          </a:prstGeom>
          <a:ln cap="rnd" w="19050">
            <a:solidFill>
              <a:srgbClr val="FFFFFF"/>
            </a:solidFill>
            <a:prstDash val="solid"/>
            <a:headEnd type="diamond" len="lg" w="lg"/>
            <a:tailEnd type="none" len="sm" w="sm"/>
          </a:ln>
        </p:spPr>
      </p:sp>
      <p:sp>
        <p:nvSpPr>
          <p:cNvPr name="AutoShape 12" id="12"/>
          <p:cNvSpPr/>
          <p:nvPr/>
        </p:nvSpPr>
        <p:spPr>
          <a:xfrm rot="296467">
            <a:off x="12790086" y="5490651"/>
            <a:ext cx="442344" cy="0"/>
          </a:xfrm>
          <a:prstGeom prst="line">
            <a:avLst/>
          </a:prstGeom>
          <a:ln cap="rnd" w="19050">
            <a:solidFill>
              <a:srgbClr val="FFFFFF"/>
            </a:solidFill>
            <a:prstDash val="solid"/>
            <a:headEnd type="diamond" len="lg" w="lg"/>
            <a:tailEnd type="none" len="sm" w="sm"/>
          </a:ln>
        </p:spPr>
      </p:sp>
      <p:sp>
        <p:nvSpPr>
          <p:cNvPr name="AutoShape 13" id="13"/>
          <p:cNvSpPr/>
          <p:nvPr/>
        </p:nvSpPr>
        <p:spPr>
          <a:xfrm rot="5050935">
            <a:off x="7066546" y="6262825"/>
            <a:ext cx="375872" cy="0"/>
          </a:xfrm>
          <a:prstGeom prst="line">
            <a:avLst/>
          </a:prstGeom>
          <a:ln cap="rnd" w="19050">
            <a:solidFill>
              <a:srgbClr val="FFFFFF"/>
            </a:solidFill>
            <a:prstDash val="solid"/>
            <a:headEnd type="diamond" len="lg" w="lg"/>
            <a:tailEnd type="none" len="sm" w="sm"/>
          </a:ln>
        </p:spPr>
      </p:sp>
      <p:sp>
        <p:nvSpPr>
          <p:cNvPr name="AutoShape 14" id="14"/>
          <p:cNvSpPr/>
          <p:nvPr/>
        </p:nvSpPr>
        <p:spPr>
          <a:xfrm rot="296467">
            <a:off x="5053808" y="7775361"/>
            <a:ext cx="442344" cy="0"/>
          </a:xfrm>
          <a:prstGeom prst="line">
            <a:avLst/>
          </a:prstGeom>
          <a:ln cap="rnd" w="19050">
            <a:solidFill>
              <a:srgbClr val="FFFFFF"/>
            </a:solidFill>
            <a:prstDash val="solid"/>
            <a:headEnd type="none" len="sm" w="sm"/>
            <a:tailEnd type="diamond" len="lg" w="lg"/>
          </a:ln>
        </p:spPr>
      </p:sp>
      <p:sp>
        <p:nvSpPr>
          <p:cNvPr name="AutoShape 15" id="15"/>
          <p:cNvSpPr/>
          <p:nvPr/>
        </p:nvSpPr>
        <p:spPr>
          <a:xfrm rot="5050935">
            <a:off x="10380864" y="8546955"/>
            <a:ext cx="375872" cy="0"/>
          </a:xfrm>
          <a:prstGeom prst="line">
            <a:avLst/>
          </a:prstGeom>
          <a:ln cap="rnd" w="19050">
            <a:solidFill>
              <a:srgbClr val="FFFFFF"/>
            </a:solidFill>
            <a:prstDash val="solid"/>
            <a:headEnd type="diamond" len="lg" w="lg"/>
            <a:tailEnd type="none" len="sm" w="sm"/>
          </a:ln>
        </p:spPr>
      </p:sp>
      <p:grpSp>
        <p:nvGrpSpPr>
          <p:cNvPr name="Group 16" id="16"/>
          <p:cNvGrpSpPr/>
          <p:nvPr/>
        </p:nvGrpSpPr>
        <p:grpSpPr>
          <a:xfrm rot="0">
            <a:off x="7453028" y="5695238"/>
            <a:ext cx="5172380" cy="1009540"/>
            <a:chOff x="0" y="0"/>
            <a:chExt cx="6896507" cy="1346053"/>
          </a:xfrm>
        </p:grpSpPr>
        <p:sp>
          <p:nvSpPr>
            <p:cNvPr name="Freeform 17" id="17"/>
            <p:cNvSpPr/>
            <p:nvPr/>
          </p:nvSpPr>
          <p:spPr>
            <a:xfrm flipH="false" flipV="false" rot="0">
              <a:off x="0" y="0"/>
              <a:ext cx="6896608" cy="1346073"/>
            </a:xfrm>
            <a:custGeom>
              <a:avLst/>
              <a:gdLst/>
              <a:ahLst/>
              <a:cxnLst/>
              <a:rect r="r" b="b" t="t" l="l"/>
              <a:pathLst>
                <a:path h="1346073" w="6896608">
                  <a:moveTo>
                    <a:pt x="6796786" y="0"/>
                  </a:moveTo>
                  <a:cubicBezTo>
                    <a:pt x="6750939" y="348996"/>
                    <a:pt x="6572504" y="660019"/>
                    <a:pt x="6319139" y="884428"/>
                  </a:cubicBezTo>
                  <a:cubicBezTo>
                    <a:pt x="6060948" y="1108710"/>
                    <a:pt x="5728843" y="1246378"/>
                    <a:pt x="5362956" y="1246378"/>
                  </a:cubicBezTo>
                  <a:lnTo>
                    <a:pt x="0" y="1246378"/>
                  </a:lnTo>
                  <a:lnTo>
                    <a:pt x="0" y="1346073"/>
                  </a:lnTo>
                  <a:lnTo>
                    <a:pt x="5363083" y="1346073"/>
                  </a:lnTo>
                  <a:cubicBezTo>
                    <a:pt x="5753862" y="1346073"/>
                    <a:pt x="6110859" y="1200531"/>
                    <a:pt x="6385052" y="959231"/>
                  </a:cubicBezTo>
                  <a:cubicBezTo>
                    <a:pt x="6655308" y="723011"/>
                    <a:pt x="6846697" y="385953"/>
                    <a:pt x="6896608" y="12065"/>
                  </a:cubicBezTo>
                  <a:lnTo>
                    <a:pt x="6796786" y="0"/>
                  </a:lnTo>
                  <a:close/>
                </a:path>
              </a:pathLst>
            </a:custGeom>
            <a:solidFill>
              <a:srgbClr val="FFFFFF"/>
            </a:solid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103852" y="-932268"/>
            <a:ext cx="6273650" cy="5660700"/>
          </a:xfrm>
          <a:custGeom>
            <a:avLst/>
            <a:gdLst/>
            <a:ahLst/>
            <a:cxnLst/>
            <a:rect r="r" b="b" t="t" l="l"/>
            <a:pathLst>
              <a:path h="5660700" w="6273650">
                <a:moveTo>
                  <a:pt x="0" y="0"/>
                </a:moveTo>
                <a:lnTo>
                  <a:pt x="6273650" y="0"/>
                </a:lnTo>
                <a:lnTo>
                  <a:pt x="6273650" y="5660700"/>
                </a:lnTo>
                <a:lnTo>
                  <a:pt x="0" y="5660700"/>
                </a:lnTo>
                <a:lnTo>
                  <a:pt x="0" y="0"/>
                </a:lnTo>
                <a:close/>
              </a:path>
            </a:pathLst>
          </a:custGeom>
          <a:blipFill>
            <a:blip r:embed="rId3"/>
            <a:stretch>
              <a:fillRect l="0" t="0" r="0" b="0"/>
            </a:stretch>
          </a:blipFill>
        </p:spPr>
      </p:sp>
      <p:sp>
        <p:nvSpPr>
          <p:cNvPr name="Freeform 3" id="3"/>
          <p:cNvSpPr/>
          <p:nvPr/>
        </p:nvSpPr>
        <p:spPr>
          <a:xfrm flipH="true" flipV="false" rot="0">
            <a:off x="13119108" y="-931166"/>
            <a:ext cx="6273650" cy="5660700"/>
          </a:xfrm>
          <a:custGeom>
            <a:avLst/>
            <a:gdLst/>
            <a:ahLst/>
            <a:cxnLst/>
            <a:rect r="r" b="b" t="t" l="l"/>
            <a:pathLst>
              <a:path h="5660700" w="6273650">
                <a:moveTo>
                  <a:pt x="6273650" y="0"/>
                </a:moveTo>
                <a:lnTo>
                  <a:pt x="0" y="0"/>
                </a:lnTo>
                <a:lnTo>
                  <a:pt x="0" y="5660700"/>
                </a:lnTo>
                <a:lnTo>
                  <a:pt x="6273650" y="5660700"/>
                </a:lnTo>
                <a:lnTo>
                  <a:pt x="6273650" y="0"/>
                </a:lnTo>
                <a:close/>
              </a:path>
            </a:pathLst>
          </a:custGeom>
          <a:blipFill>
            <a:blip r:embed="rId3"/>
            <a:stretch>
              <a:fillRect l="0" t="0" r="0" b="0"/>
            </a:stretch>
          </a:blipFill>
        </p:spPr>
      </p:sp>
      <p:sp>
        <p:nvSpPr>
          <p:cNvPr name="Freeform 4" id="4"/>
          <p:cNvSpPr/>
          <p:nvPr/>
        </p:nvSpPr>
        <p:spPr>
          <a:xfrm flipH="true" flipV="false" rot="-10800000">
            <a:off x="-1104944" y="5582174"/>
            <a:ext cx="6273650" cy="5660700"/>
          </a:xfrm>
          <a:custGeom>
            <a:avLst/>
            <a:gdLst/>
            <a:ahLst/>
            <a:cxnLst/>
            <a:rect r="r" b="b" t="t" l="l"/>
            <a:pathLst>
              <a:path h="5660700" w="6273650">
                <a:moveTo>
                  <a:pt x="6273650" y="0"/>
                </a:moveTo>
                <a:lnTo>
                  <a:pt x="0" y="0"/>
                </a:lnTo>
                <a:lnTo>
                  <a:pt x="0" y="5660700"/>
                </a:lnTo>
                <a:lnTo>
                  <a:pt x="6273650" y="5660700"/>
                </a:lnTo>
                <a:lnTo>
                  <a:pt x="6273650" y="0"/>
                </a:lnTo>
                <a:close/>
              </a:path>
            </a:pathLst>
          </a:custGeom>
          <a:blipFill>
            <a:blip r:embed="rId3"/>
            <a:stretch>
              <a:fillRect l="0" t="0" r="0" b="0"/>
            </a:stretch>
          </a:blipFill>
        </p:spPr>
      </p:sp>
      <p:sp>
        <p:nvSpPr>
          <p:cNvPr name="Freeform 5" id="5"/>
          <p:cNvSpPr/>
          <p:nvPr/>
        </p:nvSpPr>
        <p:spPr>
          <a:xfrm flipH="false" flipV="false" rot="-10800000">
            <a:off x="13099036" y="5581072"/>
            <a:ext cx="6273650" cy="5660700"/>
          </a:xfrm>
          <a:custGeom>
            <a:avLst/>
            <a:gdLst/>
            <a:ahLst/>
            <a:cxnLst/>
            <a:rect r="r" b="b" t="t" l="l"/>
            <a:pathLst>
              <a:path h="5660700" w="6273650">
                <a:moveTo>
                  <a:pt x="0" y="0"/>
                </a:moveTo>
                <a:lnTo>
                  <a:pt x="6273650" y="0"/>
                </a:lnTo>
                <a:lnTo>
                  <a:pt x="6273650" y="5660700"/>
                </a:lnTo>
                <a:lnTo>
                  <a:pt x="0" y="5660700"/>
                </a:lnTo>
                <a:lnTo>
                  <a:pt x="0" y="0"/>
                </a:lnTo>
                <a:close/>
              </a:path>
            </a:pathLst>
          </a:custGeom>
          <a:blipFill>
            <a:blip r:embed="rId3"/>
            <a:stretch>
              <a:fillRect l="0" t="0" r="0" b="0"/>
            </a:stretch>
          </a:blipFill>
        </p:spPr>
      </p:sp>
      <p:sp>
        <p:nvSpPr>
          <p:cNvPr name="TextBox 6" id="6"/>
          <p:cNvSpPr txBox="true"/>
          <p:nvPr/>
        </p:nvSpPr>
        <p:spPr>
          <a:xfrm rot="0">
            <a:off x="1171425" y="1169000"/>
            <a:ext cx="15945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KẾT QUẢ ĐẠT ĐƯỢC</a:t>
            </a:r>
          </a:p>
        </p:txBody>
      </p:sp>
      <p:sp>
        <p:nvSpPr>
          <p:cNvPr name="TextBox 7" id="7"/>
          <p:cNvSpPr txBox="true"/>
          <p:nvPr/>
        </p:nvSpPr>
        <p:spPr>
          <a:xfrm rot="0">
            <a:off x="9660705" y="3474209"/>
            <a:ext cx="2737350" cy="485775"/>
          </a:xfrm>
          <a:prstGeom prst="rect">
            <a:avLst/>
          </a:prstGeom>
        </p:spPr>
        <p:txBody>
          <a:bodyPr anchor="t" rtlCol="false" tIns="0" lIns="0" bIns="0" rIns="0">
            <a:spAutoFit/>
          </a:bodyPr>
          <a:lstStyle/>
          <a:p>
            <a:pPr algn="just">
              <a:lnSpc>
                <a:spcPts val="3840"/>
              </a:lnSpc>
            </a:pPr>
            <a:r>
              <a:rPr lang="en-US" sz="3200">
                <a:solidFill>
                  <a:srgbClr val="423864"/>
                </a:solidFill>
                <a:latin typeface="Cabin"/>
              </a:rPr>
              <a:t>Hạn chế</a:t>
            </a:r>
          </a:p>
        </p:txBody>
      </p:sp>
      <p:sp>
        <p:nvSpPr>
          <p:cNvPr name="TextBox 8" id="8"/>
          <p:cNvSpPr txBox="true"/>
          <p:nvPr/>
        </p:nvSpPr>
        <p:spPr>
          <a:xfrm rot="0">
            <a:off x="9561178" y="4069843"/>
            <a:ext cx="5673753" cy="3790950"/>
          </a:xfrm>
          <a:prstGeom prst="rect">
            <a:avLst/>
          </a:prstGeom>
        </p:spPr>
        <p:txBody>
          <a:bodyPr anchor="t" rtlCol="false" tIns="0" lIns="0" bIns="0" rIns="0">
            <a:spAutoFit/>
          </a:bodyPr>
          <a:lstStyle/>
          <a:p>
            <a:pPr algn="just" marL="604519" indent="-302260" lvl="1">
              <a:lnSpc>
                <a:spcPts val="3359"/>
              </a:lnSpc>
              <a:buFont typeface="Arial"/>
              <a:buChar char="•"/>
            </a:pPr>
            <a:r>
              <a:rPr lang="en-US" sz="2799">
                <a:solidFill>
                  <a:srgbClr val="FFFFFF"/>
                </a:solidFill>
                <a:latin typeface="Roboto Condensed Light"/>
              </a:rPr>
              <a:t>Một số chức năng vẫn còn sơ sài và một số lỗi vẫn có thể xảy ra khi sử dụng trong thực tế.</a:t>
            </a:r>
          </a:p>
          <a:p>
            <a:pPr algn="just" marL="604520" indent="-302260" lvl="1">
              <a:lnSpc>
                <a:spcPts val="3359"/>
              </a:lnSpc>
              <a:buFont typeface="Arial"/>
              <a:buChar char="•"/>
            </a:pPr>
            <a:r>
              <a:rPr lang="en-US" sz="2799">
                <a:solidFill>
                  <a:srgbClr val="FFFFFF"/>
                </a:solidFill>
                <a:latin typeface="Roboto Condensed Light"/>
              </a:rPr>
              <a:t>Bảo mật ứng dụng cần tăng cường hơn trong tương lai.</a:t>
            </a:r>
          </a:p>
          <a:p>
            <a:pPr algn="just" marL="604520" indent="-302260" lvl="1">
              <a:lnSpc>
                <a:spcPts val="3359"/>
              </a:lnSpc>
              <a:buFont typeface="Arial"/>
              <a:buChar char="•"/>
            </a:pPr>
            <a:r>
              <a:rPr lang="en-US" sz="2799">
                <a:solidFill>
                  <a:srgbClr val="FFFFFF"/>
                </a:solidFill>
                <a:latin typeface="Roboto Condensed Light"/>
              </a:rPr>
              <a:t>Giao diện vẫn cần hoàn thiện hơn dễ dùng, thân thiện với người dùng hơn.</a:t>
            </a:r>
          </a:p>
          <a:p>
            <a:pPr algn="just">
              <a:lnSpc>
                <a:spcPts val="3359"/>
              </a:lnSpc>
            </a:pPr>
          </a:p>
        </p:txBody>
      </p:sp>
      <p:sp>
        <p:nvSpPr>
          <p:cNvPr name="TextBox 9" id="9"/>
          <p:cNvSpPr txBox="true"/>
          <p:nvPr/>
        </p:nvSpPr>
        <p:spPr>
          <a:xfrm rot="0">
            <a:off x="3594335" y="3474209"/>
            <a:ext cx="3343266" cy="485775"/>
          </a:xfrm>
          <a:prstGeom prst="rect">
            <a:avLst/>
          </a:prstGeom>
        </p:spPr>
        <p:txBody>
          <a:bodyPr anchor="t" rtlCol="false" tIns="0" lIns="0" bIns="0" rIns="0">
            <a:spAutoFit/>
          </a:bodyPr>
          <a:lstStyle/>
          <a:p>
            <a:pPr algn="l">
              <a:lnSpc>
                <a:spcPts val="3840"/>
              </a:lnSpc>
            </a:pPr>
            <a:r>
              <a:rPr lang="en-US" sz="3200">
                <a:solidFill>
                  <a:srgbClr val="423864"/>
                </a:solidFill>
                <a:latin typeface="Cabin"/>
              </a:rPr>
              <a:t>Kết quả đạt được</a:t>
            </a:r>
          </a:p>
        </p:txBody>
      </p:sp>
      <p:sp>
        <p:nvSpPr>
          <p:cNvPr name="TextBox 10" id="10"/>
          <p:cNvSpPr txBox="true"/>
          <p:nvPr/>
        </p:nvSpPr>
        <p:spPr>
          <a:xfrm rot="0">
            <a:off x="3594335" y="4069843"/>
            <a:ext cx="5339103" cy="3371850"/>
          </a:xfrm>
          <a:prstGeom prst="rect">
            <a:avLst/>
          </a:prstGeom>
        </p:spPr>
        <p:txBody>
          <a:bodyPr anchor="t" rtlCol="false" tIns="0" lIns="0" bIns="0" rIns="0">
            <a:spAutoFit/>
          </a:bodyPr>
          <a:lstStyle/>
          <a:p>
            <a:pPr algn="l" marL="604519" indent="-302260" lvl="1">
              <a:lnSpc>
                <a:spcPts val="3359"/>
              </a:lnSpc>
              <a:buFont typeface="Arial"/>
              <a:buChar char="•"/>
            </a:pPr>
            <a:r>
              <a:rPr lang="en-US" sz="2799">
                <a:solidFill>
                  <a:srgbClr val="FFFFFF"/>
                </a:solidFill>
                <a:latin typeface="Roboto Condensed Light"/>
              </a:rPr>
              <a:t>Hoàn thành khảo </a:t>
            </a:r>
            <a:r>
              <a:rPr lang="en-US" sz="2799">
                <a:solidFill>
                  <a:srgbClr val="FFFFFF"/>
                </a:solidFill>
                <a:latin typeface="Roboto Condensed Light"/>
              </a:rPr>
              <a:t>sát, phân tích hệ thống, phân tích các use case, hoàn thành thiết kế CSDL, các luồng sự kiện, giao diện,…</a:t>
            </a:r>
          </a:p>
          <a:p>
            <a:pPr algn="l" marL="604519" indent="-302260" lvl="1">
              <a:lnSpc>
                <a:spcPts val="3359"/>
              </a:lnSpc>
              <a:buFont typeface="Arial"/>
              <a:buChar char="•"/>
            </a:pPr>
            <a:r>
              <a:rPr lang="en-US" sz="2799">
                <a:solidFill>
                  <a:srgbClr val="FFFFFF"/>
                </a:solidFill>
                <a:latin typeface="Roboto Condensed Light"/>
              </a:rPr>
              <a:t>Hoàn thành việc lập trình và triển khai các danh mục, chức năng đã được đề ra.</a:t>
            </a:r>
          </a:p>
          <a:p>
            <a:pPr algn="l">
              <a:lnSpc>
                <a:spcPts val="3359"/>
              </a:lnSpc>
            </a:pPr>
          </a:p>
        </p:txBody>
      </p:sp>
      <p:grpSp>
        <p:nvGrpSpPr>
          <p:cNvPr name="Group 11" id="11"/>
          <p:cNvGrpSpPr/>
          <p:nvPr/>
        </p:nvGrpSpPr>
        <p:grpSpPr>
          <a:xfrm rot="0">
            <a:off x="17441175" y="188775"/>
            <a:ext cx="487050" cy="487050"/>
            <a:chOff x="0" y="0"/>
            <a:chExt cx="649400" cy="649400"/>
          </a:xfrm>
        </p:grpSpPr>
        <p:sp>
          <p:nvSpPr>
            <p:cNvPr name="Freeform 12" id="12"/>
            <p:cNvSpPr/>
            <p:nvPr/>
          </p:nvSpPr>
          <p:spPr>
            <a:xfrm flipH="false" flipV="false" rot="0">
              <a:off x="12700" y="12700"/>
              <a:ext cx="623951" cy="623951"/>
            </a:xfrm>
            <a:custGeom>
              <a:avLst/>
              <a:gdLst/>
              <a:ahLst/>
              <a:cxnLst/>
              <a:rect r="r" b="b" t="t" l="l"/>
              <a:pathLst>
                <a:path h="623951" w="623951">
                  <a:moveTo>
                    <a:pt x="0" y="155956"/>
                  </a:moveTo>
                  <a:lnTo>
                    <a:pt x="155956" y="155956"/>
                  </a:lnTo>
                  <a:lnTo>
                    <a:pt x="155956" y="0"/>
                  </a:lnTo>
                  <a:lnTo>
                    <a:pt x="467995" y="0"/>
                  </a:lnTo>
                  <a:lnTo>
                    <a:pt x="467995" y="155956"/>
                  </a:lnTo>
                  <a:lnTo>
                    <a:pt x="623951" y="155956"/>
                  </a:lnTo>
                  <a:lnTo>
                    <a:pt x="623951" y="467995"/>
                  </a:lnTo>
                  <a:lnTo>
                    <a:pt x="467995" y="467995"/>
                  </a:lnTo>
                  <a:lnTo>
                    <a:pt x="467995" y="623951"/>
                  </a:lnTo>
                  <a:lnTo>
                    <a:pt x="155956" y="623951"/>
                  </a:lnTo>
                  <a:lnTo>
                    <a:pt x="155956" y="467995"/>
                  </a:lnTo>
                  <a:lnTo>
                    <a:pt x="0" y="467995"/>
                  </a:lnTo>
                  <a:close/>
                </a:path>
              </a:pathLst>
            </a:custGeom>
            <a:solidFill>
              <a:srgbClr val="FFFFFF"/>
            </a:solidFill>
          </p:spPr>
        </p:sp>
        <p:sp>
          <p:nvSpPr>
            <p:cNvPr name="Freeform 13" id="13"/>
            <p:cNvSpPr/>
            <p:nvPr/>
          </p:nvSpPr>
          <p:spPr>
            <a:xfrm flipH="false" flipV="false" rot="0">
              <a:off x="0" y="0"/>
              <a:ext cx="649351" cy="649351"/>
            </a:xfrm>
            <a:custGeom>
              <a:avLst/>
              <a:gdLst/>
              <a:ahLst/>
              <a:cxnLst/>
              <a:rect r="r" b="b" t="t" l="l"/>
              <a:pathLst>
                <a:path h="649351" w="649351">
                  <a:moveTo>
                    <a:pt x="12700" y="155956"/>
                  </a:moveTo>
                  <a:lnTo>
                    <a:pt x="168656" y="155956"/>
                  </a:lnTo>
                  <a:lnTo>
                    <a:pt x="168656" y="168656"/>
                  </a:lnTo>
                  <a:lnTo>
                    <a:pt x="155956" y="168656"/>
                  </a:lnTo>
                  <a:lnTo>
                    <a:pt x="155956" y="12700"/>
                  </a:lnTo>
                  <a:cubicBezTo>
                    <a:pt x="155956" y="5715"/>
                    <a:pt x="161671" y="0"/>
                    <a:pt x="168656" y="0"/>
                  </a:cubicBezTo>
                  <a:lnTo>
                    <a:pt x="480695" y="0"/>
                  </a:lnTo>
                  <a:cubicBezTo>
                    <a:pt x="487680" y="0"/>
                    <a:pt x="493395" y="5715"/>
                    <a:pt x="493395" y="12700"/>
                  </a:cubicBezTo>
                  <a:lnTo>
                    <a:pt x="493395" y="168656"/>
                  </a:lnTo>
                  <a:lnTo>
                    <a:pt x="480695" y="168656"/>
                  </a:lnTo>
                  <a:lnTo>
                    <a:pt x="480695" y="155956"/>
                  </a:lnTo>
                  <a:lnTo>
                    <a:pt x="636651" y="155956"/>
                  </a:lnTo>
                  <a:cubicBezTo>
                    <a:pt x="643636" y="155956"/>
                    <a:pt x="649351" y="161671"/>
                    <a:pt x="649351" y="168656"/>
                  </a:cubicBezTo>
                  <a:lnTo>
                    <a:pt x="649351" y="480695"/>
                  </a:lnTo>
                  <a:cubicBezTo>
                    <a:pt x="649351" y="487680"/>
                    <a:pt x="643636" y="493395"/>
                    <a:pt x="636651" y="493395"/>
                  </a:cubicBezTo>
                  <a:lnTo>
                    <a:pt x="480695" y="493395"/>
                  </a:lnTo>
                  <a:lnTo>
                    <a:pt x="480695" y="480695"/>
                  </a:lnTo>
                  <a:lnTo>
                    <a:pt x="493395" y="480695"/>
                  </a:lnTo>
                  <a:lnTo>
                    <a:pt x="493395" y="636651"/>
                  </a:lnTo>
                  <a:cubicBezTo>
                    <a:pt x="493395" y="643636"/>
                    <a:pt x="487680" y="649351"/>
                    <a:pt x="480695" y="649351"/>
                  </a:cubicBezTo>
                  <a:lnTo>
                    <a:pt x="168656" y="649351"/>
                  </a:lnTo>
                  <a:cubicBezTo>
                    <a:pt x="161671" y="649351"/>
                    <a:pt x="155956" y="643636"/>
                    <a:pt x="155956" y="636651"/>
                  </a:cubicBezTo>
                  <a:lnTo>
                    <a:pt x="155956" y="480695"/>
                  </a:lnTo>
                  <a:lnTo>
                    <a:pt x="168656" y="480695"/>
                  </a:lnTo>
                  <a:lnTo>
                    <a:pt x="168656" y="493395"/>
                  </a:lnTo>
                  <a:lnTo>
                    <a:pt x="12700" y="493395"/>
                  </a:lnTo>
                  <a:cubicBezTo>
                    <a:pt x="5715" y="493395"/>
                    <a:pt x="0" y="487680"/>
                    <a:pt x="0" y="480695"/>
                  </a:cubicBezTo>
                  <a:lnTo>
                    <a:pt x="0" y="168656"/>
                  </a:lnTo>
                  <a:cubicBezTo>
                    <a:pt x="0" y="161671"/>
                    <a:pt x="5715" y="155956"/>
                    <a:pt x="12700" y="155956"/>
                  </a:cubicBezTo>
                  <a:moveTo>
                    <a:pt x="12700" y="181356"/>
                  </a:moveTo>
                  <a:lnTo>
                    <a:pt x="12700" y="168656"/>
                  </a:lnTo>
                  <a:lnTo>
                    <a:pt x="25400" y="168656"/>
                  </a:lnTo>
                  <a:lnTo>
                    <a:pt x="25400" y="480695"/>
                  </a:lnTo>
                  <a:lnTo>
                    <a:pt x="12700" y="480695"/>
                  </a:lnTo>
                  <a:lnTo>
                    <a:pt x="12700" y="467995"/>
                  </a:lnTo>
                  <a:lnTo>
                    <a:pt x="168656" y="467995"/>
                  </a:lnTo>
                  <a:cubicBezTo>
                    <a:pt x="175641" y="467995"/>
                    <a:pt x="181356" y="473710"/>
                    <a:pt x="181356" y="480695"/>
                  </a:cubicBezTo>
                  <a:lnTo>
                    <a:pt x="181356" y="636651"/>
                  </a:lnTo>
                  <a:lnTo>
                    <a:pt x="168656" y="636651"/>
                  </a:lnTo>
                  <a:lnTo>
                    <a:pt x="168656" y="623951"/>
                  </a:lnTo>
                  <a:lnTo>
                    <a:pt x="480695" y="623951"/>
                  </a:lnTo>
                  <a:lnTo>
                    <a:pt x="480695" y="636651"/>
                  </a:lnTo>
                  <a:lnTo>
                    <a:pt x="467995" y="636651"/>
                  </a:lnTo>
                  <a:lnTo>
                    <a:pt x="467995" y="480695"/>
                  </a:lnTo>
                  <a:cubicBezTo>
                    <a:pt x="467995" y="473710"/>
                    <a:pt x="473710" y="467995"/>
                    <a:pt x="480695" y="467995"/>
                  </a:cubicBezTo>
                  <a:lnTo>
                    <a:pt x="636651" y="467995"/>
                  </a:lnTo>
                  <a:lnTo>
                    <a:pt x="636651" y="480695"/>
                  </a:lnTo>
                  <a:lnTo>
                    <a:pt x="623951" y="480695"/>
                  </a:lnTo>
                  <a:lnTo>
                    <a:pt x="623951" y="168656"/>
                  </a:lnTo>
                  <a:lnTo>
                    <a:pt x="636651" y="168656"/>
                  </a:lnTo>
                  <a:lnTo>
                    <a:pt x="636651" y="181356"/>
                  </a:lnTo>
                  <a:lnTo>
                    <a:pt x="480695" y="181356"/>
                  </a:lnTo>
                  <a:cubicBezTo>
                    <a:pt x="473710" y="181356"/>
                    <a:pt x="467995" y="175641"/>
                    <a:pt x="467995" y="168656"/>
                  </a:cubicBezTo>
                  <a:lnTo>
                    <a:pt x="467995" y="12700"/>
                  </a:lnTo>
                  <a:lnTo>
                    <a:pt x="480695" y="12700"/>
                  </a:lnTo>
                  <a:lnTo>
                    <a:pt x="480695" y="25400"/>
                  </a:lnTo>
                  <a:lnTo>
                    <a:pt x="168656" y="25400"/>
                  </a:lnTo>
                  <a:lnTo>
                    <a:pt x="168656" y="12700"/>
                  </a:lnTo>
                  <a:lnTo>
                    <a:pt x="181356" y="12700"/>
                  </a:lnTo>
                  <a:lnTo>
                    <a:pt x="181356" y="168656"/>
                  </a:lnTo>
                  <a:cubicBezTo>
                    <a:pt x="181356" y="175641"/>
                    <a:pt x="175641" y="181356"/>
                    <a:pt x="168656" y="181356"/>
                  </a:cubicBezTo>
                  <a:lnTo>
                    <a:pt x="12700" y="181356"/>
                  </a:lnTo>
                  <a:close/>
                </a:path>
              </a:pathLst>
            </a:custGeom>
            <a:solidFill>
              <a:srgbClr val="FFFFFF"/>
            </a:solid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true" flipV="false" rot="0">
            <a:off x="13686450" y="12"/>
            <a:ext cx="4601350" cy="4151800"/>
          </a:xfrm>
          <a:custGeom>
            <a:avLst/>
            <a:gdLst/>
            <a:ahLst/>
            <a:cxnLst/>
            <a:rect r="r" b="b" t="t" l="l"/>
            <a:pathLst>
              <a:path h="4151800" w="4601350">
                <a:moveTo>
                  <a:pt x="4601350" y="0"/>
                </a:moveTo>
                <a:lnTo>
                  <a:pt x="0" y="0"/>
                </a:lnTo>
                <a:lnTo>
                  <a:pt x="0" y="4151800"/>
                </a:lnTo>
                <a:lnTo>
                  <a:pt x="4601350" y="4151800"/>
                </a:lnTo>
                <a:lnTo>
                  <a:pt x="4601350" y="0"/>
                </a:lnTo>
                <a:close/>
              </a:path>
            </a:pathLst>
          </a:custGeom>
          <a:blipFill>
            <a:blip r:embed="rId3"/>
            <a:stretch>
              <a:fillRect l="0" t="0" r="0" b="0"/>
            </a:stretch>
          </a:blipFill>
        </p:spPr>
      </p:sp>
      <p:sp>
        <p:nvSpPr>
          <p:cNvPr name="Freeform 3" id="3"/>
          <p:cNvSpPr/>
          <p:nvPr/>
        </p:nvSpPr>
        <p:spPr>
          <a:xfrm flipH="false" flipV="false" rot="0">
            <a:off x="-517852" y="8301794"/>
            <a:ext cx="2828050" cy="2551700"/>
          </a:xfrm>
          <a:custGeom>
            <a:avLst/>
            <a:gdLst/>
            <a:ahLst/>
            <a:cxnLst/>
            <a:rect r="r" b="b" t="t" l="l"/>
            <a:pathLst>
              <a:path h="2551700" w="2828050">
                <a:moveTo>
                  <a:pt x="0" y="0"/>
                </a:moveTo>
                <a:lnTo>
                  <a:pt x="2828050" y="0"/>
                </a:lnTo>
                <a:lnTo>
                  <a:pt x="2828050" y="2551700"/>
                </a:lnTo>
                <a:lnTo>
                  <a:pt x="0" y="2551700"/>
                </a:lnTo>
                <a:lnTo>
                  <a:pt x="0" y="0"/>
                </a:lnTo>
                <a:close/>
              </a:path>
            </a:pathLst>
          </a:custGeom>
          <a:blipFill>
            <a:blip r:embed="rId3"/>
            <a:stretch>
              <a:fillRect l="0" t="0" r="0" b="0"/>
            </a:stretch>
          </a:blipFill>
        </p:spPr>
      </p:sp>
      <p:sp>
        <p:nvSpPr>
          <p:cNvPr name="Freeform 4" id="4"/>
          <p:cNvSpPr/>
          <p:nvPr/>
        </p:nvSpPr>
        <p:spPr>
          <a:xfrm flipH="false" flipV="false" rot="0">
            <a:off x="0" y="12"/>
            <a:ext cx="4601350" cy="4151800"/>
          </a:xfrm>
          <a:custGeom>
            <a:avLst/>
            <a:gdLst/>
            <a:ahLst/>
            <a:cxnLst/>
            <a:rect r="r" b="b" t="t" l="l"/>
            <a:pathLst>
              <a:path h="4151800" w="4601350">
                <a:moveTo>
                  <a:pt x="0" y="0"/>
                </a:moveTo>
                <a:lnTo>
                  <a:pt x="4601350" y="0"/>
                </a:lnTo>
                <a:lnTo>
                  <a:pt x="4601350" y="4151800"/>
                </a:lnTo>
                <a:lnTo>
                  <a:pt x="0" y="4151800"/>
                </a:lnTo>
                <a:lnTo>
                  <a:pt x="0" y="0"/>
                </a:lnTo>
                <a:close/>
              </a:path>
            </a:pathLst>
          </a:custGeom>
          <a:blipFill>
            <a:blip r:embed="rId3"/>
            <a:stretch>
              <a:fillRect l="0" t="0" r="0" b="0"/>
            </a:stretch>
          </a:blipFill>
        </p:spPr>
      </p:sp>
      <p:sp>
        <p:nvSpPr>
          <p:cNvPr name="Freeform 5" id="5"/>
          <p:cNvSpPr/>
          <p:nvPr/>
        </p:nvSpPr>
        <p:spPr>
          <a:xfrm flipH="true" flipV="false" rot="0">
            <a:off x="15935928" y="8587604"/>
            <a:ext cx="2828050" cy="2551700"/>
          </a:xfrm>
          <a:custGeom>
            <a:avLst/>
            <a:gdLst/>
            <a:ahLst/>
            <a:cxnLst/>
            <a:rect r="r" b="b" t="t" l="l"/>
            <a:pathLst>
              <a:path h="2551700" w="2828050">
                <a:moveTo>
                  <a:pt x="2828050" y="0"/>
                </a:moveTo>
                <a:lnTo>
                  <a:pt x="0" y="0"/>
                </a:lnTo>
                <a:lnTo>
                  <a:pt x="0" y="2551700"/>
                </a:lnTo>
                <a:lnTo>
                  <a:pt x="2828050" y="2551700"/>
                </a:lnTo>
                <a:lnTo>
                  <a:pt x="2828050" y="0"/>
                </a:lnTo>
                <a:close/>
              </a:path>
            </a:pathLst>
          </a:custGeom>
          <a:blipFill>
            <a:blip r:embed="rId3"/>
            <a:stretch>
              <a:fillRect l="0" t="0" r="0" b="0"/>
            </a:stretch>
          </a:blipFill>
        </p:spPr>
      </p:sp>
      <p:sp>
        <p:nvSpPr>
          <p:cNvPr name="Freeform 6" id="6"/>
          <p:cNvSpPr/>
          <p:nvPr/>
        </p:nvSpPr>
        <p:spPr>
          <a:xfrm flipH="false" flipV="false" rot="0">
            <a:off x="12543500" y="3248950"/>
            <a:ext cx="1243380" cy="7053338"/>
          </a:xfrm>
          <a:custGeom>
            <a:avLst/>
            <a:gdLst/>
            <a:ahLst/>
            <a:cxnLst/>
            <a:rect r="r" b="b" t="t" l="l"/>
            <a:pathLst>
              <a:path h="7053338" w="1243380">
                <a:moveTo>
                  <a:pt x="0" y="0"/>
                </a:moveTo>
                <a:lnTo>
                  <a:pt x="1243380" y="0"/>
                </a:lnTo>
                <a:lnTo>
                  <a:pt x="1243380" y="7053338"/>
                </a:lnTo>
                <a:lnTo>
                  <a:pt x="0" y="70533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7" id="7"/>
          <p:cNvSpPr/>
          <p:nvPr/>
        </p:nvSpPr>
        <p:spPr>
          <a:xfrm rot="39809">
            <a:off x="7779639" y="3684251"/>
            <a:ext cx="4792821" cy="0"/>
          </a:xfrm>
          <a:prstGeom prst="line">
            <a:avLst/>
          </a:prstGeom>
          <a:ln cap="rnd" w="19050">
            <a:solidFill>
              <a:srgbClr val="FFFFFF"/>
            </a:solidFill>
            <a:prstDash val="solid"/>
            <a:headEnd type="none" len="sm" w="sm"/>
            <a:tailEnd type="diamond" len="lg" w="lg"/>
          </a:ln>
        </p:spPr>
      </p:sp>
      <p:sp>
        <p:nvSpPr>
          <p:cNvPr name="Freeform 8" id="8"/>
          <p:cNvSpPr/>
          <p:nvPr/>
        </p:nvSpPr>
        <p:spPr>
          <a:xfrm flipH="false" flipV="false" rot="0">
            <a:off x="11922594" y="4718008"/>
            <a:ext cx="1243380" cy="5570426"/>
          </a:xfrm>
          <a:custGeom>
            <a:avLst/>
            <a:gdLst/>
            <a:ahLst/>
            <a:cxnLst/>
            <a:rect r="r" b="b" t="t" l="l"/>
            <a:pathLst>
              <a:path h="5570426" w="1243380">
                <a:moveTo>
                  <a:pt x="0" y="0"/>
                </a:moveTo>
                <a:lnTo>
                  <a:pt x="1243380" y="0"/>
                </a:lnTo>
                <a:lnTo>
                  <a:pt x="1243380" y="5570426"/>
                </a:lnTo>
                <a:lnTo>
                  <a:pt x="0" y="557042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9" id="9"/>
          <p:cNvSpPr/>
          <p:nvPr/>
        </p:nvSpPr>
        <p:spPr>
          <a:xfrm rot="31320">
            <a:off x="7779713" y="5161133"/>
            <a:ext cx="4181874" cy="0"/>
          </a:xfrm>
          <a:prstGeom prst="line">
            <a:avLst/>
          </a:prstGeom>
          <a:ln cap="rnd" w="19050">
            <a:solidFill>
              <a:srgbClr val="FFFFFF"/>
            </a:solidFill>
            <a:prstDash val="solid"/>
            <a:headEnd type="none" len="sm" w="sm"/>
            <a:tailEnd type="diamond" len="lg" w="lg"/>
          </a:ln>
        </p:spPr>
      </p:sp>
      <p:sp>
        <p:nvSpPr>
          <p:cNvPr name="Freeform 10" id="10"/>
          <p:cNvSpPr/>
          <p:nvPr/>
        </p:nvSpPr>
        <p:spPr>
          <a:xfrm flipH="false" flipV="false" rot="0">
            <a:off x="11301670" y="6189750"/>
            <a:ext cx="1243380" cy="4098600"/>
          </a:xfrm>
          <a:custGeom>
            <a:avLst/>
            <a:gdLst/>
            <a:ahLst/>
            <a:cxnLst/>
            <a:rect r="r" b="b" t="t" l="l"/>
            <a:pathLst>
              <a:path h="4098600" w="1243380">
                <a:moveTo>
                  <a:pt x="0" y="0"/>
                </a:moveTo>
                <a:lnTo>
                  <a:pt x="1243380" y="0"/>
                </a:lnTo>
                <a:lnTo>
                  <a:pt x="1243380" y="4098600"/>
                </a:lnTo>
                <a:lnTo>
                  <a:pt x="0" y="40986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AutoShape 11" id="11"/>
          <p:cNvSpPr/>
          <p:nvPr/>
        </p:nvSpPr>
        <p:spPr>
          <a:xfrm rot="60579">
            <a:off x="7779524" y="6616917"/>
            <a:ext cx="3558252" cy="0"/>
          </a:xfrm>
          <a:prstGeom prst="line">
            <a:avLst/>
          </a:prstGeom>
          <a:ln cap="rnd" w="19050">
            <a:solidFill>
              <a:srgbClr val="FFFFFF"/>
            </a:solidFill>
            <a:prstDash val="solid"/>
            <a:headEnd type="none" len="sm" w="sm"/>
            <a:tailEnd type="diamond" len="lg" w="lg"/>
          </a:ln>
        </p:spPr>
      </p:sp>
      <p:sp>
        <p:nvSpPr>
          <p:cNvPr name="AutoShape 12" id="12"/>
          <p:cNvSpPr/>
          <p:nvPr/>
        </p:nvSpPr>
        <p:spPr>
          <a:xfrm rot="45114">
            <a:off x="7779675" y="8006051"/>
            <a:ext cx="2903350" cy="0"/>
          </a:xfrm>
          <a:prstGeom prst="line">
            <a:avLst/>
          </a:prstGeom>
          <a:ln cap="rnd" w="19050">
            <a:solidFill>
              <a:srgbClr val="FFFFFF"/>
            </a:solidFill>
            <a:prstDash val="solid"/>
            <a:headEnd type="none" len="sm" w="sm"/>
            <a:tailEnd type="diamond" len="lg" w="lg"/>
          </a:ln>
        </p:spPr>
      </p:sp>
      <p:sp>
        <p:nvSpPr>
          <p:cNvPr name="Freeform 13" id="13"/>
          <p:cNvSpPr/>
          <p:nvPr/>
        </p:nvSpPr>
        <p:spPr>
          <a:xfrm flipH="false" flipV="false" rot="0">
            <a:off x="10680750" y="7530598"/>
            <a:ext cx="1243380" cy="2756742"/>
          </a:xfrm>
          <a:custGeom>
            <a:avLst/>
            <a:gdLst/>
            <a:ahLst/>
            <a:cxnLst/>
            <a:rect r="r" b="b" t="t" l="l"/>
            <a:pathLst>
              <a:path h="2756742" w="1243380">
                <a:moveTo>
                  <a:pt x="0" y="0"/>
                </a:moveTo>
                <a:lnTo>
                  <a:pt x="1243380" y="0"/>
                </a:lnTo>
                <a:lnTo>
                  <a:pt x="1243380" y="2756742"/>
                </a:lnTo>
                <a:lnTo>
                  <a:pt x="0" y="275674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1005825" y="995899"/>
            <a:ext cx="162763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HƯỚNG PHÁT TRIỂN</a:t>
            </a:r>
          </a:p>
        </p:txBody>
      </p:sp>
      <p:sp>
        <p:nvSpPr>
          <p:cNvPr name="TextBox 15" id="15"/>
          <p:cNvSpPr txBox="true"/>
          <p:nvPr/>
        </p:nvSpPr>
        <p:spPr>
          <a:xfrm rot="0">
            <a:off x="2953163" y="3437426"/>
            <a:ext cx="4521750" cy="438150"/>
          </a:xfrm>
          <a:prstGeom prst="rect">
            <a:avLst/>
          </a:prstGeom>
        </p:spPr>
        <p:txBody>
          <a:bodyPr anchor="t" rtlCol="false" tIns="0" lIns="0" bIns="0" rIns="0">
            <a:spAutoFit/>
          </a:bodyPr>
          <a:lstStyle/>
          <a:p>
            <a:pPr algn="l">
              <a:lnSpc>
                <a:spcPts val="3359"/>
              </a:lnSpc>
            </a:pPr>
            <a:r>
              <a:rPr lang="en-US" sz="2799">
                <a:solidFill>
                  <a:srgbClr val="FFFFFF"/>
                </a:solidFill>
                <a:latin typeface="Roboto Condensed"/>
              </a:rPr>
              <a:t>ĐỌC SÁCH TRỰC TUYẾN</a:t>
            </a:r>
          </a:p>
        </p:txBody>
      </p:sp>
      <p:sp>
        <p:nvSpPr>
          <p:cNvPr name="TextBox 16" id="16"/>
          <p:cNvSpPr txBox="true"/>
          <p:nvPr/>
        </p:nvSpPr>
        <p:spPr>
          <a:xfrm rot="0">
            <a:off x="2953163" y="4961108"/>
            <a:ext cx="4521750" cy="438150"/>
          </a:xfrm>
          <a:prstGeom prst="rect">
            <a:avLst/>
          </a:prstGeom>
        </p:spPr>
        <p:txBody>
          <a:bodyPr anchor="t" rtlCol="false" tIns="0" lIns="0" bIns="0" rIns="0">
            <a:spAutoFit/>
          </a:bodyPr>
          <a:lstStyle/>
          <a:p>
            <a:pPr algn="l">
              <a:lnSpc>
                <a:spcPts val="3359"/>
              </a:lnSpc>
            </a:pPr>
            <a:r>
              <a:rPr lang="en-US" sz="2799">
                <a:solidFill>
                  <a:srgbClr val="FFFFFF"/>
                </a:solidFill>
                <a:latin typeface="Roboto Condensed"/>
              </a:rPr>
              <a:t>NGHE SÁCH AUDIO</a:t>
            </a:r>
          </a:p>
        </p:txBody>
      </p:sp>
      <p:sp>
        <p:nvSpPr>
          <p:cNvPr name="TextBox 17" id="17"/>
          <p:cNvSpPr txBox="true"/>
          <p:nvPr/>
        </p:nvSpPr>
        <p:spPr>
          <a:xfrm rot="0">
            <a:off x="3000707" y="6366492"/>
            <a:ext cx="4521750" cy="438150"/>
          </a:xfrm>
          <a:prstGeom prst="rect">
            <a:avLst/>
          </a:prstGeom>
        </p:spPr>
        <p:txBody>
          <a:bodyPr anchor="t" rtlCol="false" tIns="0" lIns="0" bIns="0" rIns="0">
            <a:spAutoFit/>
          </a:bodyPr>
          <a:lstStyle/>
          <a:p>
            <a:pPr algn="l">
              <a:lnSpc>
                <a:spcPts val="3359"/>
              </a:lnSpc>
            </a:pPr>
            <a:r>
              <a:rPr lang="en-US" sz="2799">
                <a:solidFill>
                  <a:srgbClr val="FFFFFF"/>
                </a:solidFill>
                <a:latin typeface="Roboto Condensed"/>
              </a:rPr>
              <a:t>TẠO THƯ VIỆN SÁCH CÁ NHÂN</a:t>
            </a:r>
          </a:p>
        </p:txBody>
      </p:sp>
      <p:sp>
        <p:nvSpPr>
          <p:cNvPr name="TextBox 18" id="18"/>
          <p:cNvSpPr txBox="true"/>
          <p:nvPr/>
        </p:nvSpPr>
        <p:spPr>
          <a:xfrm rot="0">
            <a:off x="3000707" y="7511548"/>
            <a:ext cx="4521750" cy="857250"/>
          </a:xfrm>
          <a:prstGeom prst="rect">
            <a:avLst/>
          </a:prstGeom>
        </p:spPr>
        <p:txBody>
          <a:bodyPr anchor="t" rtlCol="false" tIns="0" lIns="0" bIns="0" rIns="0">
            <a:spAutoFit/>
          </a:bodyPr>
          <a:lstStyle/>
          <a:p>
            <a:pPr algn="l">
              <a:lnSpc>
                <a:spcPts val="3359"/>
              </a:lnSpc>
            </a:pPr>
            <a:r>
              <a:rPr lang="en-US" sz="2799">
                <a:solidFill>
                  <a:srgbClr val="FFFFFF"/>
                </a:solidFill>
                <a:latin typeface="Roboto Condensed Light"/>
              </a:rPr>
              <a:t>THAM GIA CỘNG ĐỒNG NGƯỜI ĐỌC SÁCH</a:t>
            </a:r>
          </a:p>
        </p:txBody>
      </p:sp>
      <p:sp>
        <p:nvSpPr>
          <p:cNvPr name="Freeform 19" id="19"/>
          <p:cNvSpPr/>
          <p:nvPr/>
        </p:nvSpPr>
        <p:spPr>
          <a:xfrm flipH="false" flipV="false" rot="0">
            <a:off x="12806895" y="3285082"/>
            <a:ext cx="716046" cy="872887"/>
          </a:xfrm>
          <a:custGeom>
            <a:avLst/>
            <a:gdLst/>
            <a:ahLst/>
            <a:cxnLst/>
            <a:rect r="r" b="b" t="t" l="l"/>
            <a:pathLst>
              <a:path h="872887" w="716046">
                <a:moveTo>
                  <a:pt x="0" y="0"/>
                </a:moveTo>
                <a:lnTo>
                  <a:pt x="716046" y="0"/>
                </a:lnTo>
                <a:lnTo>
                  <a:pt x="716046" y="872888"/>
                </a:lnTo>
                <a:lnTo>
                  <a:pt x="0" y="87288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20" id="20"/>
          <p:cNvSpPr/>
          <p:nvPr/>
        </p:nvSpPr>
        <p:spPr>
          <a:xfrm flipH="false" flipV="false" rot="0">
            <a:off x="12262206" y="4933950"/>
            <a:ext cx="565689" cy="637100"/>
          </a:xfrm>
          <a:custGeom>
            <a:avLst/>
            <a:gdLst/>
            <a:ahLst/>
            <a:cxnLst/>
            <a:rect r="r" b="b" t="t" l="l"/>
            <a:pathLst>
              <a:path h="637100" w="565689">
                <a:moveTo>
                  <a:pt x="0" y="0"/>
                </a:moveTo>
                <a:lnTo>
                  <a:pt x="565688" y="0"/>
                </a:lnTo>
                <a:lnTo>
                  <a:pt x="565688" y="637100"/>
                </a:lnTo>
                <a:lnTo>
                  <a:pt x="0" y="6371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21" id="21"/>
          <p:cNvSpPr/>
          <p:nvPr/>
        </p:nvSpPr>
        <p:spPr>
          <a:xfrm flipH="false" flipV="false" rot="0">
            <a:off x="11620941" y="6201491"/>
            <a:ext cx="639286" cy="787203"/>
          </a:xfrm>
          <a:custGeom>
            <a:avLst/>
            <a:gdLst/>
            <a:ahLst/>
            <a:cxnLst/>
            <a:rect r="r" b="b" t="t" l="l"/>
            <a:pathLst>
              <a:path h="787203" w="639286">
                <a:moveTo>
                  <a:pt x="0" y="0"/>
                </a:moveTo>
                <a:lnTo>
                  <a:pt x="639286" y="0"/>
                </a:lnTo>
                <a:lnTo>
                  <a:pt x="639286" y="787202"/>
                </a:lnTo>
                <a:lnTo>
                  <a:pt x="0" y="787202"/>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22" id="22"/>
          <p:cNvSpPr/>
          <p:nvPr/>
        </p:nvSpPr>
        <p:spPr>
          <a:xfrm flipH="false" flipV="false" rot="0">
            <a:off x="10962577" y="7683125"/>
            <a:ext cx="749846" cy="703002"/>
          </a:xfrm>
          <a:custGeom>
            <a:avLst/>
            <a:gdLst/>
            <a:ahLst/>
            <a:cxnLst/>
            <a:rect r="r" b="b" t="t" l="l"/>
            <a:pathLst>
              <a:path h="703002" w="749846">
                <a:moveTo>
                  <a:pt x="0" y="0"/>
                </a:moveTo>
                <a:lnTo>
                  <a:pt x="749846" y="0"/>
                </a:lnTo>
                <a:lnTo>
                  <a:pt x="749846" y="703002"/>
                </a:lnTo>
                <a:lnTo>
                  <a:pt x="0" y="703002"/>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TextBox 2" id="2"/>
          <p:cNvSpPr txBox="true"/>
          <p:nvPr/>
        </p:nvSpPr>
        <p:spPr>
          <a:xfrm rot="0">
            <a:off x="6734431" y="3934747"/>
            <a:ext cx="5453550" cy="1314450"/>
          </a:xfrm>
          <a:prstGeom prst="rect">
            <a:avLst/>
          </a:prstGeom>
        </p:spPr>
        <p:txBody>
          <a:bodyPr anchor="t" rtlCol="false" tIns="0" lIns="0" bIns="0" rIns="0">
            <a:spAutoFit/>
          </a:bodyPr>
          <a:lstStyle/>
          <a:p>
            <a:pPr algn="l">
              <a:lnSpc>
                <a:spcPts val="3359"/>
              </a:lnSpc>
            </a:pPr>
            <a:r>
              <a:rPr lang="en-US" sz="2799">
                <a:solidFill>
                  <a:srgbClr val="FFFFFF"/>
                </a:solidFill>
                <a:latin typeface="Arial Light"/>
              </a:rPr>
              <a:t>Em xin chân thành cảm ơn hội đông thầy cô đã lắng nghe và theo dõi bài thuyết trình của em.</a:t>
            </a:r>
          </a:p>
        </p:txBody>
      </p:sp>
      <p:sp>
        <p:nvSpPr>
          <p:cNvPr name="Freeform 3" id="3"/>
          <p:cNvSpPr/>
          <p:nvPr/>
        </p:nvSpPr>
        <p:spPr>
          <a:xfrm flipH="true" flipV="false" rot="0">
            <a:off x="10143556" y="-2748210"/>
            <a:ext cx="8144442" cy="7348718"/>
          </a:xfrm>
          <a:custGeom>
            <a:avLst/>
            <a:gdLst/>
            <a:ahLst/>
            <a:cxnLst/>
            <a:rect r="r" b="b" t="t" l="l"/>
            <a:pathLst>
              <a:path h="7348718" w="8144442">
                <a:moveTo>
                  <a:pt x="8144442" y="0"/>
                </a:moveTo>
                <a:lnTo>
                  <a:pt x="0" y="0"/>
                </a:lnTo>
                <a:lnTo>
                  <a:pt x="0" y="7348718"/>
                </a:lnTo>
                <a:lnTo>
                  <a:pt x="8144442" y="7348718"/>
                </a:lnTo>
                <a:lnTo>
                  <a:pt x="8144442" y="0"/>
                </a:lnTo>
                <a:close/>
              </a:path>
            </a:pathLst>
          </a:custGeom>
          <a:blipFill>
            <a:blip r:embed="rId3"/>
            <a:stretch>
              <a:fillRect l="0" t="0" r="0" b="0"/>
            </a:stretch>
          </a:blipFill>
        </p:spPr>
      </p:sp>
      <p:sp>
        <p:nvSpPr>
          <p:cNvPr name="Freeform 4" id="4"/>
          <p:cNvSpPr/>
          <p:nvPr/>
        </p:nvSpPr>
        <p:spPr>
          <a:xfrm flipH="false" flipV="false" rot="-10800000">
            <a:off x="10117498" y="5553572"/>
            <a:ext cx="8144442" cy="7348718"/>
          </a:xfrm>
          <a:custGeom>
            <a:avLst/>
            <a:gdLst/>
            <a:ahLst/>
            <a:cxnLst/>
            <a:rect r="r" b="b" t="t" l="l"/>
            <a:pathLst>
              <a:path h="7348718" w="8144442">
                <a:moveTo>
                  <a:pt x="0" y="0"/>
                </a:moveTo>
                <a:lnTo>
                  <a:pt x="8144442" y="0"/>
                </a:lnTo>
                <a:lnTo>
                  <a:pt x="8144442" y="7348718"/>
                </a:lnTo>
                <a:lnTo>
                  <a:pt x="0" y="7348718"/>
                </a:lnTo>
                <a:lnTo>
                  <a:pt x="0" y="0"/>
                </a:lnTo>
                <a:close/>
              </a:path>
            </a:pathLst>
          </a:custGeom>
          <a:blipFill>
            <a:blip r:embed="rId3"/>
            <a:stretch>
              <a:fillRect l="0" t="0" r="0" b="0"/>
            </a:stretch>
          </a:blipFill>
        </p:spPr>
      </p:sp>
      <p:sp>
        <p:nvSpPr>
          <p:cNvPr name="TextBox 5" id="5"/>
          <p:cNvSpPr txBox="true"/>
          <p:nvPr/>
        </p:nvSpPr>
        <p:spPr>
          <a:xfrm rot="0">
            <a:off x="1005825" y="2977485"/>
            <a:ext cx="5208750" cy="3286125"/>
          </a:xfrm>
          <a:prstGeom prst="rect">
            <a:avLst/>
          </a:prstGeom>
        </p:spPr>
        <p:txBody>
          <a:bodyPr anchor="t" rtlCol="false" tIns="0" lIns="0" bIns="0" rIns="0">
            <a:spAutoFit/>
          </a:bodyPr>
          <a:lstStyle/>
          <a:p>
            <a:pPr algn="l">
              <a:lnSpc>
                <a:spcPts val="8640"/>
              </a:lnSpc>
            </a:pPr>
            <a:r>
              <a:rPr lang="en-US" sz="7200">
                <a:solidFill>
                  <a:srgbClr val="FFFFFF"/>
                </a:solidFill>
                <a:latin typeface="Cabin Bold"/>
              </a:rPr>
              <a:t>THANKS FOR WATCHING</a:t>
            </a:r>
          </a:p>
        </p:txBody>
      </p:sp>
      <p:sp>
        <p:nvSpPr>
          <p:cNvPr name="AutoShape 6" id="6"/>
          <p:cNvSpPr/>
          <p:nvPr/>
        </p:nvSpPr>
        <p:spPr>
          <a:xfrm rot="5343726">
            <a:off x="4638327" y="5111535"/>
            <a:ext cx="3491418" cy="0"/>
          </a:xfrm>
          <a:prstGeom prst="line">
            <a:avLst/>
          </a:prstGeom>
          <a:ln cap="rnd" w="19050">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10800000">
            <a:off x="10682552" y="4390566"/>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3"/>
            <a:stretch>
              <a:fillRect l="0" t="0" r="0" b="0"/>
            </a:stretch>
          </a:blipFill>
        </p:spPr>
      </p:sp>
      <p:sp>
        <p:nvSpPr>
          <p:cNvPr name="Freeform 3" id="3"/>
          <p:cNvSpPr/>
          <p:nvPr/>
        </p:nvSpPr>
        <p:spPr>
          <a:xfrm flipH="true" flipV="false" rot="0">
            <a:off x="10682552" y="-965970"/>
            <a:ext cx="7605450" cy="6862400"/>
          </a:xfrm>
          <a:custGeom>
            <a:avLst/>
            <a:gdLst/>
            <a:ahLst/>
            <a:cxnLst/>
            <a:rect r="r" b="b" t="t" l="l"/>
            <a:pathLst>
              <a:path h="6862400" w="7605450">
                <a:moveTo>
                  <a:pt x="7605450" y="0"/>
                </a:moveTo>
                <a:lnTo>
                  <a:pt x="0" y="0"/>
                </a:lnTo>
                <a:lnTo>
                  <a:pt x="0" y="6862400"/>
                </a:lnTo>
                <a:lnTo>
                  <a:pt x="7605450" y="6862400"/>
                </a:lnTo>
                <a:lnTo>
                  <a:pt x="7605450" y="0"/>
                </a:lnTo>
                <a:close/>
              </a:path>
            </a:pathLst>
          </a:custGeom>
          <a:blipFill>
            <a:blip r:embed="rId3"/>
            <a:stretch>
              <a:fillRect l="0" t="0" r="0" b="0"/>
            </a:stretch>
          </a:blipFill>
        </p:spPr>
      </p:sp>
      <p:sp>
        <p:nvSpPr>
          <p:cNvPr name="Freeform 4" id="4"/>
          <p:cNvSpPr/>
          <p:nvPr/>
        </p:nvSpPr>
        <p:spPr>
          <a:xfrm flipH="false" flipV="false" rot="0">
            <a:off x="6084164" y="2527750"/>
            <a:ext cx="4261200" cy="3322200"/>
          </a:xfrm>
          <a:custGeom>
            <a:avLst/>
            <a:gdLst/>
            <a:ahLst/>
            <a:cxnLst/>
            <a:rect r="r" b="b" t="t" l="l"/>
            <a:pathLst>
              <a:path h="3322200" w="4261200">
                <a:moveTo>
                  <a:pt x="0" y="0"/>
                </a:moveTo>
                <a:lnTo>
                  <a:pt x="4261200" y="0"/>
                </a:lnTo>
                <a:lnTo>
                  <a:pt x="4261200" y="3322200"/>
                </a:lnTo>
                <a:lnTo>
                  <a:pt x="0" y="33222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163172" y="6074750"/>
            <a:ext cx="4261200" cy="3322200"/>
          </a:xfrm>
          <a:custGeom>
            <a:avLst/>
            <a:gdLst/>
            <a:ahLst/>
            <a:cxnLst/>
            <a:rect r="r" b="b" t="t" l="l"/>
            <a:pathLst>
              <a:path h="3322200" w="4261200">
                <a:moveTo>
                  <a:pt x="0" y="0"/>
                </a:moveTo>
                <a:lnTo>
                  <a:pt x="4261200" y="0"/>
                </a:lnTo>
                <a:lnTo>
                  <a:pt x="4261200" y="3322200"/>
                </a:lnTo>
                <a:lnTo>
                  <a:pt x="0" y="33222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158914" y="2527750"/>
            <a:ext cx="4261200" cy="3322200"/>
          </a:xfrm>
          <a:custGeom>
            <a:avLst/>
            <a:gdLst/>
            <a:ahLst/>
            <a:cxnLst/>
            <a:rect r="r" b="b" t="t" l="l"/>
            <a:pathLst>
              <a:path h="3322200" w="4261200">
                <a:moveTo>
                  <a:pt x="0" y="0"/>
                </a:moveTo>
                <a:lnTo>
                  <a:pt x="4261200" y="0"/>
                </a:lnTo>
                <a:lnTo>
                  <a:pt x="4261200" y="3322200"/>
                </a:lnTo>
                <a:lnTo>
                  <a:pt x="0" y="33222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6090260" y="6074750"/>
            <a:ext cx="4261200" cy="3322200"/>
          </a:xfrm>
          <a:custGeom>
            <a:avLst/>
            <a:gdLst/>
            <a:ahLst/>
            <a:cxnLst/>
            <a:rect r="r" b="b" t="t" l="l"/>
            <a:pathLst>
              <a:path h="3322200" w="4261200">
                <a:moveTo>
                  <a:pt x="0" y="0"/>
                </a:moveTo>
                <a:lnTo>
                  <a:pt x="4261200" y="0"/>
                </a:lnTo>
                <a:lnTo>
                  <a:pt x="4261200" y="3322200"/>
                </a:lnTo>
                <a:lnTo>
                  <a:pt x="0" y="33222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458681" y="4110524"/>
            <a:ext cx="3735750" cy="971550"/>
          </a:xfrm>
          <a:prstGeom prst="rect">
            <a:avLst/>
          </a:prstGeom>
        </p:spPr>
        <p:txBody>
          <a:bodyPr anchor="t" rtlCol="false" tIns="0" lIns="0" bIns="0" rIns="0">
            <a:spAutoFit/>
          </a:bodyPr>
          <a:lstStyle/>
          <a:p>
            <a:pPr algn="ctr">
              <a:lnSpc>
                <a:spcPts val="3840"/>
              </a:lnSpc>
            </a:pPr>
            <a:r>
              <a:rPr lang="en-US" sz="3200">
                <a:solidFill>
                  <a:srgbClr val="FFFFFF"/>
                </a:solidFill>
                <a:latin typeface="Cabin"/>
              </a:rPr>
              <a:t>TỔNG QUAN VỀ ĐỀ TÀI</a:t>
            </a:r>
          </a:p>
        </p:txBody>
      </p:sp>
      <p:sp>
        <p:nvSpPr>
          <p:cNvPr name="TextBox 9" id="9"/>
          <p:cNvSpPr txBox="true"/>
          <p:nvPr/>
        </p:nvSpPr>
        <p:spPr>
          <a:xfrm rot="0">
            <a:off x="1564281" y="7730743"/>
            <a:ext cx="3630150" cy="495300"/>
          </a:xfrm>
          <a:prstGeom prst="rect">
            <a:avLst/>
          </a:prstGeom>
        </p:spPr>
        <p:txBody>
          <a:bodyPr anchor="t" rtlCol="false" tIns="0" lIns="0" bIns="0" rIns="0">
            <a:spAutoFit/>
          </a:bodyPr>
          <a:lstStyle/>
          <a:p>
            <a:pPr algn="ctr">
              <a:lnSpc>
                <a:spcPts val="3839"/>
              </a:lnSpc>
            </a:pPr>
            <a:r>
              <a:rPr lang="en-US" sz="3199">
                <a:solidFill>
                  <a:srgbClr val="FFFFFF"/>
                </a:solidFill>
                <a:latin typeface="Cabin"/>
              </a:rPr>
              <a:t>DEMO SẢN PHẨM</a:t>
            </a:r>
          </a:p>
        </p:txBody>
      </p:sp>
      <p:sp>
        <p:nvSpPr>
          <p:cNvPr name="TextBox 10" id="10"/>
          <p:cNvSpPr txBox="true"/>
          <p:nvPr/>
        </p:nvSpPr>
        <p:spPr>
          <a:xfrm rot="0">
            <a:off x="6084164" y="4100999"/>
            <a:ext cx="4592292" cy="981075"/>
          </a:xfrm>
          <a:prstGeom prst="rect">
            <a:avLst/>
          </a:prstGeom>
        </p:spPr>
        <p:txBody>
          <a:bodyPr anchor="t" rtlCol="false" tIns="0" lIns="0" bIns="0" rIns="0">
            <a:spAutoFit/>
          </a:bodyPr>
          <a:lstStyle/>
          <a:p>
            <a:pPr algn="ctr">
              <a:lnSpc>
                <a:spcPts val="3839"/>
              </a:lnSpc>
            </a:pPr>
            <a:r>
              <a:rPr lang="en-US" sz="3199">
                <a:solidFill>
                  <a:srgbClr val="FFFFFF"/>
                </a:solidFill>
                <a:latin typeface="Cabin"/>
              </a:rPr>
              <a:t>PHÂN TÍCH VÀ THIẾT KẾ HỆ THỐNG</a:t>
            </a:r>
          </a:p>
        </p:txBody>
      </p:sp>
      <p:sp>
        <p:nvSpPr>
          <p:cNvPr name="TextBox 11" id="11"/>
          <p:cNvSpPr txBox="true"/>
          <p:nvPr/>
        </p:nvSpPr>
        <p:spPr>
          <a:xfrm rot="0">
            <a:off x="6717935" y="7730743"/>
            <a:ext cx="3324750" cy="495300"/>
          </a:xfrm>
          <a:prstGeom prst="rect">
            <a:avLst/>
          </a:prstGeom>
        </p:spPr>
        <p:txBody>
          <a:bodyPr anchor="t" rtlCol="false" tIns="0" lIns="0" bIns="0" rIns="0">
            <a:spAutoFit/>
          </a:bodyPr>
          <a:lstStyle/>
          <a:p>
            <a:pPr algn="ctr">
              <a:lnSpc>
                <a:spcPts val="3839"/>
              </a:lnSpc>
            </a:pPr>
            <a:r>
              <a:rPr lang="en-US" sz="3199">
                <a:solidFill>
                  <a:srgbClr val="FFFFFF"/>
                </a:solidFill>
                <a:latin typeface="Cabin"/>
              </a:rPr>
              <a:t>KẾT LUẬN</a:t>
            </a:r>
          </a:p>
        </p:txBody>
      </p:sp>
      <p:sp>
        <p:nvSpPr>
          <p:cNvPr name="TextBox 12" id="12"/>
          <p:cNvSpPr txBox="true"/>
          <p:nvPr/>
        </p:nvSpPr>
        <p:spPr>
          <a:xfrm rot="0">
            <a:off x="1250325" y="894325"/>
            <a:ext cx="9003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NỘI DUNG</a:t>
            </a:r>
          </a:p>
        </p:txBody>
      </p:sp>
      <p:sp>
        <p:nvSpPr>
          <p:cNvPr name="TextBox 13" id="13"/>
          <p:cNvSpPr txBox="true"/>
          <p:nvPr/>
        </p:nvSpPr>
        <p:spPr>
          <a:xfrm rot="0">
            <a:off x="1458681" y="2555632"/>
            <a:ext cx="3630150" cy="1466850"/>
          </a:xfrm>
          <a:prstGeom prst="rect">
            <a:avLst/>
          </a:prstGeom>
        </p:spPr>
        <p:txBody>
          <a:bodyPr anchor="t" rtlCol="false" tIns="0" lIns="0" bIns="0" rIns="0">
            <a:spAutoFit/>
          </a:bodyPr>
          <a:lstStyle/>
          <a:p>
            <a:pPr algn="ctr">
              <a:lnSpc>
                <a:spcPts val="11519"/>
              </a:lnSpc>
            </a:pPr>
            <a:r>
              <a:rPr lang="en-US" sz="9600">
                <a:solidFill>
                  <a:srgbClr val="FFFFFF"/>
                </a:solidFill>
                <a:latin typeface="Cabin"/>
              </a:rPr>
              <a:t>01</a:t>
            </a:r>
          </a:p>
        </p:txBody>
      </p:sp>
      <p:sp>
        <p:nvSpPr>
          <p:cNvPr name="TextBox 14" id="14"/>
          <p:cNvSpPr txBox="true"/>
          <p:nvPr/>
        </p:nvSpPr>
        <p:spPr>
          <a:xfrm rot="0">
            <a:off x="1478697" y="6123148"/>
            <a:ext cx="3630150" cy="1466850"/>
          </a:xfrm>
          <a:prstGeom prst="rect">
            <a:avLst/>
          </a:prstGeom>
        </p:spPr>
        <p:txBody>
          <a:bodyPr anchor="t" rtlCol="false" tIns="0" lIns="0" bIns="0" rIns="0">
            <a:spAutoFit/>
          </a:bodyPr>
          <a:lstStyle/>
          <a:p>
            <a:pPr algn="ctr">
              <a:lnSpc>
                <a:spcPts val="11519"/>
              </a:lnSpc>
            </a:pPr>
            <a:r>
              <a:rPr lang="en-US" sz="9600">
                <a:solidFill>
                  <a:srgbClr val="FFFFFF"/>
                </a:solidFill>
                <a:latin typeface="Cabin"/>
              </a:rPr>
              <a:t>03</a:t>
            </a:r>
          </a:p>
        </p:txBody>
      </p:sp>
      <p:sp>
        <p:nvSpPr>
          <p:cNvPr name="TextBox 15" id="15"/>
          <p:cNvSpPr txBox="true"/>
          <p:nvPr/>
        </p:nvSpPr>
        <p:spPr>
          <a:xfrm rot="0">
            <a:off x="6452789" y="2580412"/>
            <a:ext cx="3523950" cy="1466850"/>
          </a:xfrm>
          <a:prstGeom prst="rect">
            <a:avLst/>
          </a:prstGeom>
        </p:spPr>
        <p:txBody>
          <a:bodyPr anchor="t" rtlCol="false" tIns="0" lIns="0" bIns="0" rIns="0">
            <a:spAutoFit/>
          </a:bodyPr>
          <a:lstStyle/>
          <a:p>
            <a:pPr algn="ctr">
              <a:lnSpc>
                <a:spcPts val="11519"/>
              </a:lnSpc>
            </a:pPr>
            <a:r>
              <a:rPr lang="en-US" sz="9600">
                <a:solidFill>
                  <a:srgbClr val="FFFFFF"/>
                </a:solidFill>
                <a:latin typeface="Cabin"/>
              </a:rPr>
              <a:t>02</a:t>
            </a:r>
          </a:p>
        </p:txBody>
      </p:sp>
      <p:sp>
        <p:nvSpPr>
          <p:cNvPr name="TextBox 16" id="16"/>
          <p:cNvSpPr txBox="true"/>
          <p:nvPr/>
        </p:nvSpPr>
        <p:spPr>
          <a:xfrm rot="0">
            <a:off x="6558485" y="6123160"/>
            <a:ext cx="3324750" cy="1466850"/>
          </a:xfrm>
          <a:prstGeom prst="rect">
            <a:avLst/>
          </a:prstGeom>
        </p:spPr>
        <p:txBody>
          <a:bodyPr anchor="t" rtlCol="false" tIns="0" lIns="0" bIns="0" rIns="0">
            <a:spAutoFit/>
          </a:bodyPr>
          <a:lstStyle/>
          <a:p>
            <a:pPr algn="ctr">
              <a:lnSpc>
                <a:spcPts val="11519"/>
              </a:lnSpc>
            </a:pPr>
            <a:r>
              <a:rPr lang="en-US" sz="9600">
                <a:solidFill>
                  <a:srgbClr val="FFFFFF"/>
                </a:solidFill>
                <a:latin typeface="Cabin"/>
              </a:rPr>
              <a:t>04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32352" y="-1003362"/>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3"/>
            <a:stretch>
              <a:fillRect l="0" t="0" r="0" b="0"/>
            </a:stretch>
          </a:blipFill>
        </p:spPr>
      </p:sp>
      <p:sp>
        <p:nvSpPr>
          <p:cNvPr name="Freeform 3" id="3"/>
          <p:cNvSpPr/>
          <p:nvPr/>
        </p:nvSpPr>
        <p:spPr>
          <a:xfrm flipH="true" flipV="false" rot="-10800000">
            <a:off x="20" y="4427488"/>
            <a:ext cx="7605450" cy="6862400"/>
          </a:xfrm>
          <a:custGeom>
            <a:avLst/>
            <a:gdLst/>
            <a:ahLst/>
            <a:cxnLst/>
            <a:rect r="r" b="b" t="t" l="l"/>
            <a:pathLst>
              <a:path h="6862400" w="7605450">
                <a:moveTo>
                  <a:pt x="7605450" y="0"/>
                </a:moveTo>
                <a:lnTo>
                  <a:pt x="0" y="0"/>
                </a:lnTo>
                <a:lnTo>
                  <a:pt x="0" y="6862400"/>
                </a:lnTo>
                <a:lnTo>
                  <a:pt x="7605450" y="6862400"/>
                </a:lnTo>
                <a:lnTo>
                  <a:pt x="7605450" y="0"/>
                </a:lnTo>
                <a:close/>
              </a:path>
            </a:pathLst>
          </a:custGeom>
          <a:blipFill>
            <a:blip r:embed="rId3"/>
            <a:stretch>
              <a:fillRect l="0" t="0" r="0" b="0"/>
            </a:stretch>
          </a:blipFill>
        </p:spPr>
      </p:sp>
      <p:sp>
        <p:nvSpPr>
          <p:cNvPr name="Freeform 4" id="4"/>
          <p:cNvSpPr/>
          <p:nvPr/>
        </p:nvSpPr>
        <p:spPr>
          <a:xfrm flipH="true" flipV="false" rot="0">
            <a:off x="10650220" y="-1003136"/>
            <a:ext cx="7605450" cy="6862400"/>
          </a:xfrm>
          <a:custGeom>
            <a:avLst/>
            <a:gdLst/>
            <a:ahLst/>
            <a:cxnLst/>
            <a:rect r="r" b="b" t="t" l="l"/>
            <a:pathLst>
              <a:path h="6862400" w="7605450">
                <a:moveTo>
                  <a:pt x="7605450" y="0"/>
                </a:moveTo>
                <a:lnTo>
                  <a:pt x="0" y="0"/>
                </a:lnTo>
                <a:lnTo>
                  <a:pt x="0" y="6862400"/>
                </a:lnTo>
                <a:lnTo>
                  <a:pt x="7605450" y="6862400"/>
                </a:lnTo>
                <a:lnTo>
                  <a:pt x="7605450" y="0"/>
                </a:lnTo>
                <a:close/>
              </a:path>
            </a:pathLst>
          </a:custGeom>
          <a:blipFill>
            <a:blip r:embed="rId3"/>
            <a:stretch>
              <a:fillRect l="0" t="0" r="0" b="0"/>
            </a:stretch>
          </a:blipFill>
        </p:spPr>
      </p:sp>
      <p:sp>
        <p:nvSpPr>
          <p:cNvPr name="Freeform 5" id="5"/>
          <p:cNvSpPr/>
          <p:nvPr/>
        </p:nvSpPr>
        <p:spPr>
          <a:xfrm flipH="false" flipV="false" rot="-10800000">
            <a:off x="10682552" y="4427714"/>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3"/>
            <a:stretch>
              <a:fillRect l="0" t="0" r="0" b="0"/>
            </a:stretch>
          </a:blipFill>
        </p:spPr>
      </p:sp>
      <p:sp>
        <p:nvSpPr>
          <p:cNvPr name="TextBox 6" id="6"/>
          <p:cNvSpPr txBox="true"/>
          <p:nvPr/>
        </p:nvSpPr>
        <p:spPr>
          <a:xfrm rot="0">
            <a:off x="4936425" y="4788675"/>
            <a:ext cx="8415150" cy="2190750"/>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TỔNG QUAN VỀ</a:t>
            </a:r>
          </a:p>
          <a:p>
            <a:pPr algn="ctr">
              <a:lnSpc>
                <a:spcPts val="8640"/>
              </a:lnSpc>
            </a:pPr>
            <a:r>
              <a:rPr lang="en-US" sz="7200">
                <a:solidFill>
                  <a:srgbClr val="FFFFFF"/>
                </a:solidFill>
                <a:latin typeface="Cabin"/>
              </a:rPr>
              <a:t>ĐỀ TÀI</a:t>
            </a:r>
          </a:p>
        </p:txBody>
      </p:sp>
      <p:sp>
        <p:nvSpPr>
          <p:cNvPr name="TextBox 7" id="7"/>
          <p:cNvSpPr txBox="true"/>
          <p:nvPr/>
        </p:nvSpPr>
        <p:spPr>
          <a:xfrm rot="0">
            <a:off x="4936425" y="2185050"/>
            <a:ext cx="8415150" cy="3019425"/>
          </a:xfrm>
          <a:prstGeom prst="rect">
            <a:avLst/>
          </a:prstGeom>
        </p:spPr>
        <p:txBody>
          <a:bodyPr anchor="t" rtlCol="false" tIns="0" lIns="0" bIns="0" rIns="0">
            <a:spAutoFit/>
          </a:bodyPr>
          <a:lstStyle/>
          <a:p>
            <a:pPr algn="ctr">
              <a:lnSpc>
                <a:spcPts val="23879"/>
              </a:lnSpc>
            </a:pPr>
            <a:r>
              <a:rPr lang="en-US" sz="19899">
                <a:solidFill>
                  <a:srgbClr val="FFFFFF"/>
                </a:solidFill>
                <a:latin typeface="Cabin"/>
              </a:rPr>
              <a:t>01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5400000">
            <a:off x="-329242" y="6032249"/>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2"/>
            <a:stretch>
              <a:fillRect l="0" t="0" r="0" b="0"/>
            </a:stretch>
          </a:blipFill>
        </p:spPr>
      </p:sp>
      <p:sp>
        <p:nvSpPr>
          <p:cNvPr name="Freeform 3" id="3"/>
          <p:cNvSpPr/>
          <p:nvPr/>
        </p:nvSpPr>
        <p:spPr>
          <a:xfrm flipH="false" flipV="false" rot="0">
            <a:off x="-2262842" y="-2413351"/>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2"/>
            <a:stretch>
              <a:fillRect l="0" t="0" r="0" b="0"/>
            </a:stretch>
          </a:blipFill>
        </p:spPr>
      </p:sp>
      <p:sp>
        <p:nvSpPr>
          <p:cNvPr name="Freeform 4" id="4"/>
          <p:cNvSpPr/>
          <p:nvPr/>
        </p:nvSpPr>
        <p:spPr>
          <a:xfrm flipH="false" flipV="false" rot="0">
            <a:off x="2203644" y="1488973"/>
            <a:ext cx="6496936" cy="3654527"/>
          </a:xfrm>
          <a:custGeom>
            <a:avLst/>
            <a:gdLst/>
            <a:ahLst/>
            <a:cxnLst/>
            <a:rect r="r" b="b" t="t" l="l"/>
            <a:pathLst>
              <a:path h="3654527" w="6496936">
                <a:moveTo>
                  <a:pt x="0" y="0"/>
                </a:moveTo>
                <a:lnTo>
                  <a:pt x="6496936" y="0"/>
                </a:lnTo>
                <a:lnTo>
                  <a:pt x="6496936" y="3654527"/>
                </a:lnTo>
                <a:lnTo>
                  <a:pt x="0" y="3654527"/>
                </a:lnTo>
                <a:lnTo>
                  <a:pt x="0" y="0"/>
                </a:lnTo>
                <a:close/>
              </a:path>
            </a:pathLst>
          </a:custGeom>
          <a:blipFill>
            <a:blip r:embed="rId3"/>
            <a:stretch>
              <a:fillRect l="0" t="0" r="0" b="0"/>
            </a:stretch>
          </a:blipFill>
        </p:spPr>
      </p:sp>
      <p:sp>
        <p:nvSpPr>
          <p:cNvPr name="AutoShape 5" id="5"/>
          <p:cNvSpPr/>
          <p:nvPr/>
        </p:nvSpPr>
        <p:spPr>
          <a:xfrm flipV="true">
            <a:off x="8701242" y="3309531"/>
            <a:ext cx="1929495" cy="16841"/>
          </a:xfrm>
          <a:prstGeom prst="line">
            <a:avLst/>
          </a:prstGeom>
          <a:ln cap="flat" w="257175">
            <a:solidFill>
              <a:srgbClr val="FFFFFF"/>
            </a:solidFill>
            <a:prstDash val="solid"/>
            <a:headEnd type="none" len="sm" w="sm"/>
            <a:tailEnd type="arrow" len="sm" w="med"/>
          </a:ln>
        </p:spPr>
      </p:sp>
      <p:sp>
        <p:nvSpPr>
          <p:cNvPr name="Freeform 6" id="6"/>
          <p:cNvSpPr/>
          <p:nvPr/>
        </p:nvSpPr>
        <p:spPr>
          <a:xfrm flipH="false" flipV="false" rot="0">
            <a:off x="10630738" y="1475562"/>
            <a:ext cx="6926248" cy="3667938"/>
          </a:xfrm>
          <a:custGeom>
            <a:avLst/>
            <a:gdLst/>
            <a:ahLst/>
            <a:cxnLst/>
            <a:rect r="r" b="b" t="t" l="l"/>
            <a:pathLst>
              <a:path h="3667938" w="6926248">
                <a:moveTo>
                  <a:pt x="0" y="0"/>
                </a:moveTo>
                <a:lnTo>
                  <a:pt x="6926248" y="0"/>
                </a:lnTo>
                <a:lnTo>
                  <a:pt x="6926248" y="3667938"/>
                </a:lnTo>
                <a:lnTo>
                  <a:pt x="0" y="3667938"/>
                </a:lnTo>
                <a:lnTo>
                  <a:pt x="0" y="0"/>
                </a:lnTo>
                <a:close/>
              </a:path>
            </a:pathLst>
          </a:custGeom>
          <a:blipFill>
            <a:blip r:embed="rId4"/>
            <a:stretch>
              <a:fillRect l="0" t="-3071" r="0" b="-3071"/>
            </a:stretch>
          </a:blipFill>
        </p:spPr>
      </p:sp>
      <p:sp>
        <p:nvSpPr>
          <p:cNvPr name="AutoShape 7" id="7"/>
          <p:cNvSpPr/>
          <p:nvPr/>
        </p:nvSpPr>
        <p:spPr>
          <a:xfrm>
            <a:off x="5452112" y="5153635"/>
            <a:ext cx="4742379" cy="2380514"/>
          </a:xfrm>
          <a:prstGeom prst="line">
            <a:avLst/>
          </a:prstGeom>
          <a:ln cap="flat" w="200025">
            <a:solidFill>
              <a:srgbClr val="FFFFFF"/>
            </a:solidFill>
            <a:prstDash val="solid"/>
            <a:headEnd type="none" len="sm" w="sm"/>
            <a:tailEnd type="arrow" len="sm" w="med"/>
          </a:ln>
        </p:spPr>
      </p:sp>
      <p:sp>
        <p:nvSpPr>
          <p:cNvPr name="Freeform 8" id="8"/>
          <p:cNvSpPr/>
          <p:nvPr/>
        </p:nvSpPr>
        <p:spPr>
          <a:xfrm flipH="false" flipV="false" rot="0">
            <a:off x="10194491" y="5865317"/>
            <a:ext cx="7362495" cy="3337664"/>
          </a:xfrm>
          <a:custGeom>
            <a:avLst/>
            <a:gdLst/>
            <a:ahLst/>
            <a:cxnLst/>
            <a:rect r="r" b="b" t="t" l="l"/>
            <a:pathLst>
              <a:path h="3337664" w="7362495">
                <a:moveTo>
                  <a:pt x="0" y="0"/>
                </a:moveTo>
                <a:lnTo>
                  <a:pt x="7362495" y="0"/>
                </a:lnTo>
                <a:lnTo>
                  <a:pt x="7362495" y="3337665"/>
                </a:lnTo>
                <a:lnTo>
                  <a:pt x="0" y="3337665"/>
                </a:lnTo>
                <a:lnTo>
                  <a:pt x="0" y="0"/>
                </a:lnTo>
                <a:close/>
              </a:path>
            </a:pathLst>
          </a:custGeom>
          <a:blipFill>
            <a:blip r:embed="rId5"/>
            <a:stretch>
              <a:fillRect l="0" t="0" r="0" b="0"/>
            </a:stretch>
          </a:blipFill>
        </p:spPr>
      </p:sp>
      <p:sp>
        <p:nvSpPr>
          <p:cNvPr name="TextBox 9" id="9"/>
          <p:cNvSpPr txBox="true"/>
          <p:nvPr/>
        </p:nvSpPr>
        <p:spPr>
          <a:xfrm rot="0">
            <a:off x="12024836" y="303474"/>
            <a:ext cx="5532150" cy="714375"/>
          </a:xfrm>
          <a:prstGeom prst="rect">
            <a:avLst/>
          </a:prstGeom>
        </p:spPr>
        <p:txBody>
          <a:bodyPr anchor="t" rtlCol="false" tIns="0" lIns="0" bIns="0" rIns="0">
            <a:spAutoFit/>
          </a:bodyPr>
          <a:lstStyle/>
          <a:p>
            <a:pPr algn="ctr" marL="1014875" indent="-507437" lvl="1">
              <a:lnSpc>
                <a:spcPts val="5640"/>
              </a:lnSpc>
              <a:buAutoNum type="arabicPeriod" startAt="1"/>
            </a:pPr>
            <a:r>
              <a:rPr lang="en-US" sz="4700">
                <a:solidFill>
                  <a:srgbClr val="FFFFFF"/>
                </a:solidFill>
                <a:latin typeface="Cabin Bold"/>
              </a:rPr>
              <a:t>TỔNG QUAN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true" flipV="false" rot="0">
            <a:off x="13686450" y="0"/>
            <a:ext cx="4601350" cy="4151800"/>
          </a:xfrm>
          <a:custGeom>
            <a:avLst/>
            <a:gdLst/>
            <a:ahLst/>
            <a:cxnLst/>
            <a:rect r="r" b="b" t="t" l="l"/>
            <a:pathLst>
              <a:path h="4151800" w="4601350">
                <a:moveTo>
                  <a:pt x="4601350" y="0"/>
                </a:moveTo>
                <a:lnTo>
                  <a:pt x="0" y="0"/>
                </a:lnTo>
                <a:lnTo>
                  <a:pt x="0" y="4151800"/>
                </a:lnTo>
                <a:lnTo>
                  <a:pt x="4601350" y="4151800"/>
                </a:lnTo>
                <a:lnTo>
                  <a:pt x="4601350" y="0"/>
                </a:lnTo>
                <a:close/>
              </a:path>
            </a:pathLst>
          </a:custGeom>
          <a:blipFill>
            <a:blip r:embed="rId3"/>
            <a:stretch>
              <a:fillRect l="0" t="0" r="0" b="0"/>
            </a:stretch>
          </a:blipFill>
        </p:spPr>
      </p:sp>
      <p:sp>
        <p:nvSpPr>
          <p:cNvPr name="Freeform 3" id="3"/>
          <p:cNvSpPr/>
          <p:nvPr/>
        </p:nvSpPr>
        <p:spPr>
          <a:xfrm flipH="false" flipV="false" rot="0">
            <a:off x="5255814" y="1956966"/>
            <a:ext cx="3629200" cy="4040920"/>
          </a:xfrm>
          <a:custGeom>
            <a:avLst/>
            <a:gdLst/>
            <a:ahLst/>
            <a:cxnLst/>
            <a:rect r="r" b="b" t="t" l="l"/>
            <a:pathLst>
              <a:path h="4040920" w="3629200">
                <a:moveTo>
                  <a:pt x="0" y="0"/>
                </a:moveTo>
                <a:lnTo>
                  <a:pt x="3629200" y="0"/>
                </a:lnTo>
                <a:lnTo>
                  <a:pt x="3629200" y="4040920"/>
                </a:lnTo>
                <a:lnTo>
                  <a:pt x="0" y="40409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7319044" y="5339080"/>
            <a:ext cx="3629200" cy="4040920"/>
          </a:xfrm>
          <a:custGeom>
            <a:avLst/>
            <a:gdLst/>
            <a:ahLst/>
            <a:cxnLst/>
            <a:rect r="r" b="b" t="t" l="l"/>
            <a:pathLst>
              <a:path h="4040920" w="3629200">
                <a:moveTo>
                  <a:pt x="0" y="0"/>
                </a:moveTo>
                <a:lnTo>
                  <a:pt x="3629200" y="0"/>
                </a:lnTo>
                <a:lnTo>
                  <a:pt x="3629200" y="4040920"/>
                </a:lnTo>
                <a:lnTo>
                  <a:pt x="0" y="40409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9355908" y="1956966"/>
            <a:ext cx="3629200" cy="4040920"/>
          </a:xfrm>
          <a:custGeom>
            <a:avLst/>
            <a:gdLst/>
            <a:ahLst/>
            <a:cxnLst/>
            <a:rect r="r" b="b" t="t" l="l"/>
            <a:pathLst>
              <a:path h="4040920" w="3629200">
                <a:moveTo>
                  <a:pt x="0" y="0"/>
                </a:moveTo>
                <a:lnTo>
                  <a:pt x="3629200" y="0"/>
                </a:lnTo>
                <a:lnTo>
                  <a:pt x="3629200" y="4040920"/>
                </a:lnTo>
                <a:lnTo>
                  <a:pt x="0" y="40409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10800000">
            <a:off x="-525260" y="5318470"/>
            <a:ext cx="5857048" cy="5284798"/>
          </a:xfrm>
          <a:custGeom>
            <a:avLst/>
            <a:gdLst/>
            <a:ahLst/>
            <a:cxnLst/>
            <a:rect r="r" b="b" t="t" l="l"/>
            <a:pathLst>
              <a:path h="5284798" w="5857048">
                <a:moveTo>
                  <a:pt x="5857048" y="0"/>
                </a:moveTo>
                <a:lnTo>
                  <a:pt x="0" y="0"/>
                </a:lnTo>
                <a:lnTo>
                  <a:pt x="0" y="5284798"/>
                </a:lnTo>
                <a:lnTo>
                  <a:pt x="5857048" y="5284798"/>
                </a:lnTo>
                <a:lnTo>
                  <a:pt x="5857048" y="0"/>
                </a:lnTo>
                <a:close/>
              </a:path>
            </a:pathLst>
          </a:custGeom>
          <a:blipFill>
            <a:blip r:embed="rId3"/>
            <a:stretch>
              <a:fillRect l="0" t="0" r="0" b="0"/>
            </a:stretch>
          </a:blipFill>
        </p:spPr>
      </p:sp>
      <p:sp>
        <p:nvSpPr>
          <p:cNvPr name="Freeform 7" id="7"/>
          <p:cNvSpPr/>
          <p:nvPr/>
        </p:nvSpPr>
        <p:spPr>
          <a:xfrm flipH="false" flipV="false" rot="0">
            <a:off x="6692160" y="2506984"/>
            <a:ext cx="677684" cy="672664"/>
          </a:xfrm>
          <a:custGeom>
            <a:avLst/>
            <a:gdLst/>
            <a:ahLst/>
            <a:cxnLst/>
            <a:rect r="r" b="b" t="t" l="l"/>
            <a:pathLst>
              <a:path h="672664" w="677684">
                <a:moveTo>
                  <a:pt x="0" y="0"/>
                </a:moveTo>
                <a:lnTo>
                  <a:pt x="677684" y="0"/>
                </a:lnTo>
                <a:lnTo>
                  <a:pt x="677684" y="672664"/>
                </a:lnTo>
                <a:lnTo>
                  <a:pt x="0" y="6726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8822118" y="5948248"/>
            <a:ext cx="675994" cy="672822"/>
          </a:xfrm>
          <a:custGeom>
            <a:avLst/>
            <a:gdLst/>
            <a:ahLst/>
            <a:cxnLst/>
            <a:rect r="r" b="b" t="t" l="l"/>
            <a:pathLst>
              <a:path h="672822" w="675994">
                <a:moveTo>
                  <a:pt x="0" y="0"/>
                </a:moveTo>
                <a:lnTo>
                  <a:pt x="675994" y="0"/>
                </a:lnTo>
                <a:lnTo>
                  <a:pt x="675994" y="672822"/>
                </a:lnTo>
                <a:lnTo>
                  <a:pt x="0" y="67282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0901422" y="2512516"/>
            <a:ext cx="591072" cy="672664"/>
          </a:xfrm>
          <a:custGeom>
            <a:avLst/>
            <a:gdLst/>
            <a:ahLst/>
            <a:cxnLst/>
            <a:rect r="r" b="b" t="t" l="l"/>
            <a:pathLst>
              <a:path h="672664" w="591072">
                <a:moveTo>
                  <a:pt x="0" y="0"/>
                </a:moveTo>
                <a:lnTo>
                  <a:pt x="591072" y="0"/>
                </a:lnTo>
                <a:lnTo>
                  <a:pt x="591072" y="672664"/>
                </a:lnTo>
                <a:lnTo>
                  <a:pt x="0" y="67266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0" id="10"/>
          <p:cNvSpPr txBox="true"/>
          <p:nvPr/>
        </p:nvSpPr>
        <p:spPr>
          <a:xfrm rot="0">
            <a:off x="1005825" y="1799636"/>
            <a:ext cx="16276350" cy="485775"/>
          </a:xfrm>
          <a:prstGeom prst="rect">
            <a:avLst/>
          </a:prstGeom>
        </p:spPr>
        <p:txBody>
          <a:bodyPr anchor="t" rtlCol="false" tIns="0" lIns="0" bIns="0" rIns="0">
            <a:spAutoFit/>
          </a:bodyPr>
          <a:lstStyle/>
          <a:p>
            <a:pPr algn="l">
              <a:lnSpc>
                <a:spcPts val="3840"/>
              </a:lnSpc>
            </a:pPr>
            <a:r>
              <a:rPr lang="en-US" sz="3200">
                <a:solidFill>
                  <a:srgbClr val="423864"/>
                </a:solidFill>
                <a:latin typeface="Cabin"/>
              </a:rPr>
              <a:t>LÝ DO CHỌN ĐỀ TÀI</a:t>
            </a:r>
          </a:p>
        </p:txBody>
      </p:sp>
      <p:sp>
        <p:nvSpPr>
          <p:cNvPr name="TextBox 11" id="11"/>
          <p:cNvSpPr txBox="true"/>
          <p:nvPr/>
        </p:nvSpPr>
        <p:spPr>
          <a:xfrm rot="0">
            <a:off x="5591663" y="3342395"/>
            <a:ext cx="2957550" cy="971550"/>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Nhu cầu thị trường</a:t>
            </a:r>
          </a:p>
        </p:txBody>
      </p:sp>
      <p:sp>
        <p:nvSpPr>
          <p:cNvPr name="TextBox 12" id="12"/>
          <p:cNvSpPr txBox="true"/>
          <p:nvPr/>
        </p:nvSpPr>
        <p:spPr>
          <a:xfrm rot="0">
            <a:off x="9806957" y="3342395"/>
            <a:ext cx="2957550" cy="971550"/>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Giải pháp cho các cửa hàng</a:t>
            </a:r>
          </a:p>
        </p:txBody>
      </p:sp>
      <p:sp>
        <p:nvSpPr>
          <p:cNvPr name="TextBox 13" id="13"/>
          <p:cNvSpPr txBox="true"/>
          <p:nvPr/>
        </p:nvSpPr>
        <p:spPr>
          <a:xfrm rot="0">
            <a:off x="7764875" y="6782995"/>
            <a:ext cx="2957550" cy="971550"/>
          </a:xfrm>
          <a:prstGeom prst="rect">
            <a:avLst/>
          </a:prstGeom>
        </p:spPr>
        <p:txBody>
          <a:bodyPr anchor="t" rtlCol="false" tIns="0" lIns="0" bIns="0" rIns="0">
            <a:spAutoFit/>
          </a:bodyPr>
          <a:lstStyle/>
          <a:p>
            <a:pPr algn="ctr">
              <a:lnSpc>
                <a:spcPts val="3840"/>
              </a:lnSpc>
            </a:pPr>
            <a:r>
              <a:rPr lang="en-US" sz="3200">
                <a:solidFill>
                  <a:srgbClr val="423864"/>
                </a:solidFill>
                <a:latin typeface="Cabin"/>
              </a:rPr>
              <a:t>Lợi ích của website bán sách</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Freeform 3" id="3"/>
          <p:cNvSpPr/>
          <p:nvPr/>
        </p:nvSpPr>
        <p:spPr>
          <a:xfrm flipH="false" flipV="false" rot="5400000">
            <a:off x="-1503524" y="6124350"/>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4"/>
            <a:stretch>
              <a:fillRect l="0" t="0" r="0" b="0"/>
            </a:stretch>
          </a:blipFill>
        </p:spPr>
      </p:sp>
      <p:sp>
        <p:nvSpPr>
          <p:cNvPr name="Freeform 4" id="4"/>
          <p:cNvSpPr/>
          <p:nvPr/>
        </p:nvSpPr>
        <p:spPr>
          <a:xfrm flipH="false" flipV="false" rot="0">
            <a:off x="-3437124" y="-2321250"/>
            <a:ext cx="7605450" cy="6862400"/>
          </a:xfrm>
          <a:custGeom>
            <a:avLst/>
            <a:gdLst/>
            <a:ahLst/>
            <a:cxnLst/>
            <a:rect r="r" b="b" t="t" l="l"/>
            <a:pathLst>
              <a:path h="6862400" w="7605450">
                <a:moveTo>
                  <a:pt x="0" y="0"/>
                </a:moveTo>
                <a:lnTo>
                  <a:pt x="7605450" y="0"/>
                </a:lnTo>
                <a:lnTo>
                  <a:pt x="7605450" y="6862400"/>
                </a:lnTo>
                <a:lnTo>
                  <a:pt x="0" y="6862400"/>
                </a:lnTo>
                <a:lnTo>
                  <a:pt x="0" y="0"/>
                </a:lnTo>
                <a:close/>
              </a:path>
            </a:pathLst>
          </a:custGeom>
          <a:blipFill>
            <a:blip r:embed="rId4"/>
            <a:stretch>
              <a:fillRect l="0" t="0" r="0" b="0"/>
            </a:stretch>
          </a:blipFill>
        </p:spPr>
      </p:sp>
      <p:sp>
        <p:nvSpPr>
          <p:cNvPr name="TextBox 5" id="5"/>
          <p:cNvSpPr txBox="true"/>
          <p:nvPr/>
        </p:nvSpPr>
        <p:spPr>
          <a:xfrm rot="0">
            <a:off x="2450925" y="2824642"/>
            <a:ext cx="13386150" cy="3810000"/>
          </a:xfrm>
          <a:prstGeom prst="rect">
            <a:avLst/>
          </a:prstGeom>
        </p:spPr>
        <p:txBody>
          <a:bodyPr anchor="t" rtlCol="false" tIns="0" lIns="0" bIns="0" rIns="0">
            <a:spAutoFit/>
          </a:bodyPr>
          <a:lstStyle/>
          <a:p>
            <a:pPr algn="ctr">
              <a:lnSpc>
                <a:spcPts val="6000"/>
              </a:lnSpc>
            </a:pPr>
            <a:r>
              <a:rPr lang="en-US" sz="5000">
                <a:solidFill>
                  <a:srgbClr val="FFFFFF"/>
                </a:solidFill>
                <a:latin typeface="Cabin"/>
              </a:rPr>
              <a:t>=&gt; Việc tạo lập website bán sách trực tuyến là xu hướng tất yếu trong thời đại công nghệ số, mang đến trải nghiệm mua sắm tiện lợi cho khách hàng và đáp ứng nhu cầu mua sắm mọi lúc mọi nơi của người tiêu dùng.</a:t>
            </a:r>
            <a:r>
              <a:rPr lang="en-US" sz="5000">
                <a:solidFill>
                  <a:srgbClr val="FFFFFF"/>
                </a:solidFill>
                <a:latin typeface="Cabin"/>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601350" cy="4151800"/>
          </a:xfrm>
          <a:custGeom>
            <a:avLst/>
            <a:gdLst/>
            <a:ahLst/>
            <a:cxnLst/>
            <a:rect r="r" b="b" t="t" l="l"/>
            <a:pathLst>
              <a:path h="4151800" w="4601350">
                <a:moveTo>
                  <a:pt x="0" y="0"/>
                </a:moveTo>
                <a:lnTo>
                  <a:pt x="4601350" y="0"/>
                </a:lnTo>
                <a:lnTo>
                  <a:pt x="4601350" y="4151800"/>
                </a:lnTo>
                <a:lnTo>
                  <a:pt x="0" y="4151800"/>
                </a:lnTo>
                <a:lnTo>
                  <a:pt x="0" y="0"/>
                </a:lnTo>
                <a:close/>
              </a:path>
            </a:pathLst>
          </a:custGeom>
          <a:blipFill>
            <a:blip r:embed="rId3"/>
            <a:stretch>
              <a:fillRect l="0" t="0" r="0" b="0"/>
            </a:stretch>
          </a:blipFill>
        </p:spPr>
      </p:sp>
      <p:grpSp>
        <p:nvGrpSpPr>
          <p:cNvPr name="Group 3" id="3"/>
          <p:cNvGrpSpPr/>
          <p:nvPr/>
        </p:nvGrpSpPr>
        <p:grpSpPr>
          <a:xfrm rot="0">
            <a:off x="8619312" y="3675938"/>
            <a:ext cx="3759468" cy="4298162"/>
            <a:chOff x="0" y="0"/>
            <a:chExt cx="5012624" cy="5730883"/>
          </a:xfrm>
        </p:grpSpPr>
        <p:grpSp>
          <p:nvGrpSpPr>
            <p:cNvPr name="Group 4" id="4"/>
            <p:cNvGrpSpPr/>
            <p:nvPr/>
          </p:nvGrpSpPr>
          <p:grpSpPr>
            <a:xfrm rot="0">
              <a:off x="0" y="0"/>
              <a:ext cx="5012624" cy="5730883"/>
              <a:chOff x="0" y="0"/>
              <a:chExt cx="990148" cy="1132026"/>
            </a:xfrm>
          </p:grpSpPr>
          <p:sp>
            <p:nvSpPr>
              <p:cNvPr name="Freeform 5" id="5"/>
              <p:cNvSpPr/>
              <p:nvPr/>
            </p:nvSpPr>
            <p:spPr>
              <a:xfrm flipH="false" flipV="false" rot="0">
                <a:off x="0" y="0"/>
                <a:ext cx="990148" cy="1132026"/>
              </a:xfrm>
              <a:custGeom>
                <a:avLst/>
                <a:gdLst/>
                <a:ahLst/>
                <a:cxnLst/>
                <a:rect r="r" b="b" t="t" l="l"/>
                <a:pathLst>
                  <a:path h="1132026" w="990148">
                    <a:moveTo>
                      <a:pt x="105025" y="0"/>
                    </a:moveTo>
                    <a:lnTo>
                      <a:pt x="885123" y="0"/>
                    </a:lnTo>
                    <a:cubicBezTo>
                      <a:pt x="912977" y="0"/>
                      <a:pt x="939691" y="11065"/>
                      <a:pt x="959387" y="30761"/>
                    </a:cubicBezTo>
                    <a:cubicBezTo>
                      <a:pt x="979083" y="50457"/>
                      <a:pt x="990148" y="77171"/>
                      <a:pt x="990148" y="105025"/>
                    </a:cubicBezTo>
                    <a:lnTo>
                      <a:pt x="990148" y="1027001"/>
                    </a:lnTo>
                    <a:cubicBezTo>
                      <a:pt x="990148" y="1054856"/>
                      <a:pt x="979083" y="1081569"/>
                      <a:pt x="959387" y="1101265"/>
                    </a:cubicBezTo>
                    <a:cubicBezTo>
                      <a:pt x="939691" y="1120961"/>
                      <a:pt x="912977" y="1132026"/>
                      <a:pt x="885123" y="1132026"/>
                    </a:cubicBezTo>
                    <a:lnTo>
                      <a:pt x="105025" y="1132026"/>
                    </a:lnTo>
                    <a:cubicBezTo>
                      <a:pt x="77171" y="1132026"/>
                      <a:pt x="50457" y="1120961"/>
                      <a:pt x="30761" y="1101265"/>
                    </a:cubicBezTo>
                    <a:cubicBezTo>
                      <a:pt x="11065" y="1081569"/>
                      <a:pt x="0" y="1054856"/>
                      <a:pt x="0" y="1027001"/>
                    </a:cubicBezTo>
                    <a:lnTo>
                      <a:pt x="0" y="105025"/>
                    </a:lnTo>
                    <a:cubicBezTo>
                      <a:pt x="0" y="77171"/>
                      <a:pt x="11065" y="50457"/>
                      <a:pt x="30761" y="30761"/>
                    </a:cubicBezTo>
                    <a:cubicBezTo>
                      <a:pt x="50457" y="11065"/>
                      <a:pt x="77171" y="0"/>
                      <a:pt x="105025" y="0"/>
                    </a:cubicBezTo>
                    <a:close/>
                  </a:path>
                </a:pathLst>
              </a:custGeom>
              <a:solidFill>
                <a:srgbClr val="FFFFFF"/>
              </a:solidFill>
            </p:spPr>
          </p:sp>
          <p:sp>
            <p:nvSpPr>
              <p:cNvPr name="TextBox 6" id="6"/>
              <p:cNvSpPr txBox="true"/>
              <p:nvPr/>
            </p:nvSpPr>
            <p:spPr>
              <a:xfrm>
                <a:off x="0" y="-38100"/>
                <a:ext cx="990148" cy="1170126"/>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853725" y="819294"/>
              <a:ext cx="3305175" cy="1596307"/>
            </a:xfrm>
            <a:custGeom>
              <a:avLst/>
              <a:gdLst/>
              <a:ahLst/>
              <a:cxnLst/>
              <a:rect r="r" b="b" t="t" l="l"/>
              <a:pathLst>
                <a:path h="1596307" w="3305175">
                  <a:moveTo>
                    <a:pt x="0" y="0"/>
                  </a:moveTo>
                  <a:lnTo>
                    <a:pt x="3305174" y="0"/>
                  </a:lnTo>
                  <a:lnTo>
                    <a:pt x="3305174" y="1596308"/>
                  </a:lnTo>
                  <a:lnTo>
                    <a:pt x="0" y="1596308"/>
                  </a:lnTo>
                  <a:lnTo>
                    <a:pt x="0" y="0"/>
                  </a:lnTo>
                  <a:close/>
                </a:path>
              </a:pathLst>
            </a:custGeom>
            <a:blipFill>
              <a:blip r:embed="rId4"/>
              <a:stretch>
                <a:fillRect l="0" t="0" r="0" b="0"/>
              </a:stretch>
            </a:blipFill>
          </p:spPr>
        </p:sp>
        <p:sp>
          <p:nvSpPr>
            <p:cNvPr name="Freeform 8" id="8"/>
            <p:cNvSpPr/>
            <p:nvPr/>
          </p:nvSpPr>
          <p:spPr>
            <a:xfrm flipH="false" flipV="false" rot="0">
              <a:off x="219695" y="2807229"/>
              <a:ext cx="4573233" cy="2286617"/>
            </a:xfrm>
            <a:custGeom>
              <a:avLst/>
              <a:gdLst/>
              <a:ahLst/>
              <a:cxnLst/>
              <a:rect r="r" b="b" t="t" l="l"/>
              <a:pathLst>
                <a:path h="2286617" w="4573233">
                  <a:moveTo>
                    <a:pt x="0" y="0"/>
                  </a:moveTo>
                  <a:lnTo>
                    <a:pt x="4573234" y="0"/>
                  </a:lnTo>
                  <a:lnTo>
                    <a:pt x="4573234" y="2286617"/>
                  </a:lnTo>
                  <a:lnTo>
                    <a:pt x="0" y="2286617"/>
                  </a:lnTo>
                  <a:lnTo>
                    <a:pt x="0" y="0"/>
                  </a:lnTo>
                  <a:close/>
                </a:path>
              </a:pathLst>
            </a:custGeom>
            <a:blipFill>
              <a:blip r:embed="rId5"/>
              <a:stretch>
                <a:fillRect l="0" t="0" r="0" b="0"/>
              </a:stretch>
            </a:blipFill>
          </p:spPr>
        </p:sp>
      </p:grpSp>
      <p:sp>
        <p:nvSpPr>
          <p:cNvPr name="AutoShape 9" id="9"/>
          <p:cNvSpPr/>
          <p:nvPr/>
        </p:nvSpPr>
        <p:spPr>
          <a:xfrm>
            <a:off x="7002056" y="5825019"/>
            <a:ext cx="1617256" cy="0"/>
          </a:xfrm>
          <a:prstGeom prst="line">
            <a:avLst/>
          </a:prstGeom>
          <a:ln cap="flat" w="104775">
            <a:solidFill>
              <a:srgbClr val="000000"/>
            </a:solidFill>
            <a:prstDash val="solid"/>
            <a:headEnd type="arrow" len="sm" w="med"/>
            <a:tailEnd type="arrow" len="sm" w="med"/>
          </a:ln>
        </p:spPr>
      </p:sp>
      <p:sp>
        <p:nvSpPr>
          <p:cNvPr name="AutoShape 10" id="10"/>
          <p:cNvSpPr/>
          <p:nvPr/>
        </p:nvSpPr>
        <p:spPr>
          <a:xfrm>
            <a:off x="12378780" y="5825019"/>
            <a:ext cx="1244517" cy="0"/>
          </a:xfrm>
          <a:prstGeom prst="line">
            <a:avLst/>
          </a:prstGeom>
          <a:ln cap="flat" w="104775">
            <a:solidFill>
              <a:srgbClr val="000000"/>
            </a:solidFill>
            <a:prstDash val="solid"/>
            <a:headEnd type="arrow" len="sm" w="med"/>
            <a:tailEnd type="arrow" len="sm" w="med"/>
          </a:ln>
        </p:spPr>
      </p:sp>
      <p:grpSp>
        <p:nvGrpSpPr>
          <p:cNvPr name="Group 11" id="11"/>
          <p:cNvGrpSpPr/>
          <p:nvPr/>
        </p:nvGrpSpPr>
        <p:grpSpPr>
          <a:xfrm rot="0">
            <a:off x="13623297" y="3773071"/>
            <a:ext cx="3636003" cy="4103895"/>
            <a:chOff x="0" y="0"/>
            <a:chExt cx="4848004" cy="5471861"/>
          </a:xfrm>
        </p:grpSpPr>
        <p:grpSp>
          <p:nvGrpSpPr>
            <p:cNvPr name="Group 12" id="12"/>
            <p:cNvGrpSpPr/>
            <p:nvPr/>
          </p:nvGrpSpPr>
          <p:grpSpPr>
            <a:xfrm rot="0">
              <a:off x="0" y="0"/>
              <a:ext cx="4848004" cy="5471861"/>
              <a:chOff x="0" y="0"/>
              <a:chExt cx="957630" cy="1080861"/>
            </a:xfrm>
          </p:grpSpPr>
          <p:sp>
            <p:nvSpPr>
              <p:cNvPr name="Freeform 13" id="13"/>
              <p:cNvSpPr/>
              <p:nvPr/>
            </p:nvSpPr>
            <p:spPr>
              <a:xfrm flipH="false" flipV="false" rot="0">
                <a:off x="0" y="0"/>
                <a:ext cx="957630" cy="1080861"/>
              </a:xfrm>
              <a:custGeom>
                <a:avLst/>
                <a:gdLst/>
                <a:ahLst/>
                <a:cxnLst/>
                <a:rect r="r" b="b" t="t" l="l"/>
                <a:pathLst>
                  <a:path h="1080861" w="957630">
                    <a:moveTo>
                      <a:pt x="108591" y="0"/>
                    </a:moveTo>
                    <a:lnTo>
                      <a:pt x="849039" y="0"/>
                    </a:lnTo>
                    <a:cubicBezTo>
                      <a:pt x="909012" y="0"/>
                      <a:pt x="957630" y="48618"/>
                      <a:pt x="957630" y="108591"/>
                    </a:cubicBezTo>
                    <a:lnTo>
                      <a:pt x="957630" y="972270"/>
                    </a:lnTo>
                    <a:cubicBezTo>
                      <a:pt x="957630" y="1032243"/>
                      <a:pt x="909012" y="1080861"/>
                      <a:pt x="849039" y="1080861"/>
                    </a:cubicBezTo>
                    <a:lnTo>
                      <a:pt x="108591" y="1080861"/>
                    </a:lnTo>
                    <a:cubicBezTo>
                      <a:pt x="79791" y="1080861"/>
                      <a:pt x="52170" y="1069420"/>
                      <a:pt x="31806" y="1049056"/>
                    </a:cubicBezTo>
                    <a:cubicBezTo>
                      <a:pt x="11441" y="1028691"/>
                      <a:pt x="0" y="1001070"/>
                      <a:pt x="0" y="972270"/>
                    </a:cubicBezTo>
                    <a:lnTo>
                      <a:pt x="0" y="108591"/>
                    </a:lnTo>
                    <a:cubicBezTo>
                      <a:pt x="0" y="48618"/>
                      <a:pt x="48618" y="0"/>
                      <a:pt x="108591" y="0"/>
                    </a:cubicBezTo>
                    <a:close/>
                  </a:path>
                </a:pathLst>
              </a:custGeom>
              <a:solidFill>
                <a:srgbClr val="FFFFFF"/>
              </a:solidFill>
            </p:spPr>
          </p:sp>
          <p:sp>
            <p:nvSpPr>
              <p:cNvPr name="TextBox 14" id="14"/>
              <p:cNvSpPr txBox="true"/>
              <p:nvPr/>
            </p:nvSpPr>
            <p:spPr>
              <a:xfrm>
                <a:off x="0" y="-38100"/>
                <a:ext cx="957630" cy="1118961"/>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617376" y="3167919"/>
              <a:ext cx="3613252" cy="2119708"/>
            </a:xfrm>
            <a:custGeom>
              <a:avLst/>
              <a:gdLst/>
              <a:ahLst/>
              <a:cxnLst/>
              <a:rect r="r" b="b" t="t" l="l"/>
              <a:pathLst>
                <a:path h="2119708" w="3613252">
                  <a:moveTo>
                    <a:pt x="0" y="0"/>
                  </a:moveTo>
                  <a:lnTo>
                    <a:pt x="3613252" y="0"/>
                  </a:lnTo>
                  <a:lnTo>
                    <a:pt x="3613252" y="2119709"/>
                  </a:lnTo>
                  <a:lnTo>
                    <a:pt x="0" y="2119709"/>
                  </a:lnTo>
                  <a:lnTo>
                    <a:pt x="0" y="0"/>
                  </a:lnTo>
                  <a:close/>
                </a:path>
              </a:pathLst>
            </a:custGeom>
            <a:blipFill>
              <a:blip r:embed="rId6"/>
              <a:stretch>
                <a:fillRect l="0" t="-11662" r="0" b="-11662"/>
              </a:stretch>
            </a:blipFill>
          </p:spPr>
        </p:sp>
        <p:sp>
          <p:nvSpPr>
            <p:cNvPr name="Freeform 16" id="16"/>
            <p:cNvSpPr/>
            <p:nvPr/>
          </p:nvSpPr>
          <p:spPr>
            <a:xfrm flipH="false" flipV="false" rot="0">
              <a:off x="761577" y="294325"/>
              <a:ext cx="3324851" cy="3324851"/>
            </a:xfrm>
            <a:custGeom>
              <a:avLst/>
              <a:gdLst/>
              <a:ahLst/>
              <a:cxnLst/>
              <a:rect r="r" b="b" t="t" l="l"/>
              <a:pathLst>
                <a:path h="3324851" w="3324851">
                  <a:moveTo>
                    <a:pt x="0" y="0"/>
                  </a:moveTo>
                  <a:lnTo>
                    <a:pt x="3324850" y="0"/>
                  </a:lnTo>
                  <a:lnTo>
                    <a:pt x="3324850" y="3324850"/>
                  </a:lnTo>
                  <a:lnTo>
                    <a:pt x="0" y="3324850"/>
                  </a:lnTo>
                  <a:lnTo>
                    <a:pt x="0" y="0"/>
                  </a:lnTo>
                  <a:close/>
                </a:path>
              </a:pathLst>
            </a:custGeom>
            <a:blipFill>
              <a:blip r:embed="rId7"/>
              <a:stretch>
                <a:fillRect l="0" t="0" r="0" b="0"/>
              </a:stretch>
            </a:blipFill>
          </p:spPr>
        </p:sp>
      </p:grpSp>
      <p:grpSp>
        <p:nvGrpSpPr>
          <p:cNvPr name="Group 17" id="17"/>
          <p:cNvGrpSpPr/>
          <p:nvPr/>
        </p:nvGrpSpPr>
        <p:grpSpPr>
          <a:xfrm rot="0">
            <a:off x="965190" y="2691152"/>
            <a:ext cx="6036866" cy="6267734"/>
            <a:chOff x="0" y="0"/>
            <a:chExt cx="8049155" cy="8356978"/>
          </a:xfrm>
        </p:grpSpPr>
        <p:grpSp>
          <p:nvGrpSpPr>
            <p:cNvPr name="Group 18" id="18"/>
            <p:cNvGrpSpPr/>
            <p:nvPr/>
          </p:nvGrpSpPr>
          <p:grpSpPr>
            <a:xfrm rot="0">
              <a:off x="0" y="0"/>
              <a:ext cx="8049155" cy="8356978"/>
              <a:chOff x="0" y="0"/>
              <a:chExt cx="1589957" cy="1650761"/>
            </a:xfrm>
          </p:grpSpPr>
          <p:sp>
            <p:nvSpPr>
              <p:cNvPr name="Freeform 19" id="19"/>
              <p:cNvSpPr/>
              <p:nvPr/>
            </p:nvSpPr>
            <p:spPr>
              <a:xfrm flipH="false" flipV="false" rot="0">
                <a:off x="0" y="0"/>
                <a:ext cx="1589957" cy="1650761"/>
              </a:xfrm>
              <a:custGeom>
                <a:avLst/>
                <a:gdLst/>
                <a:ahLst/>
                <a:cxnLst/>
                <a:rect r="r" b="b" t="t" l="l"/>
                <a:pathLst>
                  <a:path h="1650761" w="1589957">
                    <a:moveTo>
                      <a:pt x="65404" y="0"/>
                    </a:moveTo>
                    <a:lnTo>
                      <a:pt x="1524552" y="0"/>
                    </a:lnTo>
                    <a:cubicBezTo>
                      <a:pt x="1541898" y="0"/>
                      <a:pt x="1558534" y="6891"/>
                      <a:pt x="1570800" y="19157"/>
                    </a:cubicBezTo>
                    <a:cubicBezTo>
                      <a:pt x="1583066" y="31422"/>
                      <a:pt x="1589957" y="48058"/>
                      <a:pt x="1589957" y="65404"/>
                    </a:cubicBezTo>
                    <a:lnTo>
                      <a:pt x="1589957" y="1585357"/>
                    </a:lnTo>
                    <a:cubicBezTo>
                      <a:pt x="1589957" y="1602703"/>
                      <a:pt x="1583066" y="1619339"/>
                      <a:pt x="1570800" y="1631604"/>
                    </a:cubicBezTo>
                    <a:cubicBezTo>
                      <a:pt x="1558534" y="1643870"/>
                      <a:pt x="1541898" y="1650761"/>
                      <a:pt x="1524552" y="1650761"/>
                    </a:cubicBezTo>
                    <a:lnTo>
                      <a:pt x="65404" y="1650761"/>
                    </a:lnTo>
                    <a:cubicBezTo>
                      <a:pt x="48058" y="1650761"/>
                      <a:pt x="31422" y="1643870"/>
                      <a:pt x="19157" y="1631604"/>
                    </a:cubicBezTo>
                    <a:cubicBezTo>
                      <a:pt x="6891" y="1619339"/>
                      <a:pt x="0" y="1602703"/>
                      <a:pt x="0" y="1585357"/>
                    </a:cubicBezTo>
                    <a:lnTo>
                      <a:pt x="0" y="65404"/>
                    </a:lnTo>
                    <a:cubicBezTo>
                      <a:pt x="0" y="48058"/>
                      <a:pt x="6891" y="31422"/>
                      <a:pt x="19157" y="19157"/>
                    </a:cubicBezTo>
                    <a:cubicBezTo>
                      <a:pt x="31422" y="6891"/>
                      <a:pt x="48058" y="0"/>
                      <a:pt x="65404" y="0"/>
                    </a:cubicBezTo>
                    <a:close/>
                  </a:path>
                </a:pathLst>
              </a:custGeom>
              <a:solidFill>
                <a:srgbClr val="FFFFFF"/>
              </a:solidFill>
            </p:spPr>
          </p:sp>
          <p:sp>
            <p:nvSpPr>
              <p:cNvPr name="TextBox 20" id="20"/>
              <p:cNvSpPr txBox="true"/>
              <p:nvPr/>
            </p:nvSpPr>
            <p:spPr>
              <a:xfrm>
                <a:off x="0" y="-38100"/>
                <a:ext cx="1589957" cy="1688861"/>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982846" y="739360"/>
              <a:ext cx="6083462" cy="3768009"/>
            </a:xfrm>
            <a:custGeom>
              <a:avLst/>
              <a:gdLst/>
              <a:ahLst/>
              <a:cxnLst/>
              <a:rect r="r" b="b" t="t" l="l"/>
              <a:pathLst>
                <a:path h="3768009" w="6083462">
                  <a:moveTo>
                    <a:pt x="0" y="0"/>
                  </a:moveTo>
                  <a:lnTo>
                    <a:pt x="6083463" y="0"/>
                  </a:lnTo>
                  <a:lnTo>
                    <a:pt x="6083463" y="3768009"/>
                  </a:lnTo>
                  <a:lnTo>
                    <a:pt x="0" y="3768009"/>
                  </a:lnTo>
                  <a:lnTo>
                    <a:pt x="0" y="0"/>
                  </a:lnTo>
                  <a:close/>
                </a:path>
              </a:pathLst>
            </a:custGeom>
            <a:blipFill>
              <a:blip r:embed="rId8"/>
              <a:stretch>
                <a:fillRect l="-15788" t="-10247" r="-1850" b="-27550"/>
              </a:stretch>
            </a:blipFill>
            <a:ln w="38100" cap="sq">
              <a:solidFill>
                <a:srgbClr val="000000"/>
              </a:solidFill>
              <a:prstDash val="solid"/>
              <a:miter/>
            </a:ln>
          </p:spPr>
        </p:sp>
        <p:sp>
          <p:nvSpPr>
            <p:cNvPr name="Freeform 22" id="22"/>
            <p:cNvSpPr/>
            <p:nvPr/>
          </p:nvSpPr>
          <p:spPr>
            <a:xfrm flipH="false" flipV="false" rot="0">
              <a:off x="776546" y="5032152"/>
              <a:ext cx="4071667" cy="3096355"/>
            </a:xfrm>
            <a:custGeom>
              <a:avLst/>
              <a:gdLst/>
              <a:ahLst/>
              <a:cxnLst/>
              <a:rect r="r" b="b" t="t" l="l"/>
              <a:pathLst>
                <a:path h="3096355" w="4071667">
                  <a:moveTo>
                    <a:pt x="0" y="0"/>
                  </a:moveTo>
                  <a:lnTo>
                    <a:pt x="4071668" y="0"/>
                  </a:lnTo>
                  <a:lnTo>
                    <a:pt x="4071668" y="3096355"/>
                  </a:lnTo>
                  <a:lnTo>
                    <a:pt x="0" y="3096355"/>
                  </a:lnTo>
                  <a:lnTo>
                    <a:pt x="0" y="0"/>
                  </a:lnTo>
                  <a:close/>
                </a:path>
              </a:pathLst>
            </a:custGeom>
            <a:blipFill>
              <a:blip r:embed="rId9"/>
              <a:stretch>
                <a:fillRect l="0" t="-15155" r="0" b="-16343"/>
              </a:stretch>
            </a:blipFill>
          </p:spPr>
        </p:sp>
        <p:sp>
          <p:nvSpPr>
            <p:cNvPr name="Freeform 23" id="23"/>
            <p:cNvSpPr/>
            <p:nvPr/>
          </p:nvSpPr>
          <p:spPr>
            <a:xfrm flipH="false" flipV="false" rot="0">
              <a:off x="5054514" y="5628537"/>
              <a:ext cx="2304830" cy="1903584"/>
            </a:xfrm>
            <a:custGeom>
              <a:avLst/>
              <a:gdLst/>
              <a:ahLst/>
              <a:cxnLst/>
              <a:rect r="r" b="b" t="t" l="l"/>
              <a:pathLst>
                <a:path h="1903584" w="2304830">
                  <a:moveTo>
                    <a:pt x="0" y="0"/>
                  </a:moveTo>
                  <a:lnTo>
                    <a:pt x="2304830" y="0"/>
                  </a:lnTo>
                  <a:lnTo>
                    <a:pt x="2304830" y="1903585"/>
                  </a:lnTo>
                  <a:lnTo>
                    <a:pt x="0" y="1903585"/>
                  </a:lnTo>
                  <a:lnTo>
                    <a:pt x="0" y="0"/>
                  </a:lnTo>
                  <a:close/>
                </a:path>
              </a:pathLst>
            </a:custGeom>
            <a:blipFill>
              <a:blip r:embed="rId10"/>
              <a:stretch>
                <a:fillRect l="0" t="0" r="0" b="0"/>
              </a:stretch>
            </a:blipFill>
          </p:spPr>
        </p:sp>
      </p:grpSp>
      <p:sp>
        <p:nvSpPr>
          <p:cNvPr name="TextBox 24" id="24"/>
          <p:cNvSpPr txBox="true"/>
          <p:nvPr/>
        </p:nvSpPr>
        <p:spPr>
          <a:xfrm rot="0">
            <a:off x="1171425" y="995899"/>
            <a:ext cx="15945150" cy="1000125"/>
          </a:xfrm>
          <a:prstGeom prst="rect">
            <a:avLst/>
          </a:prstGeom>
        </p:spPr>
        <p:txBody>
          <a:bodyPr anchor="t" rtlCol="false" tIns="0" lIns="0" bIns="0" rIns="0">
            <a:spAutoFit/>
          </a:bodyPr>
          <a:lstStyle/>
          <a:p>
            <a:pPr algn="ctr">
              <a:lnSpc>
                <a:spcPts val="7920"/>
              </a:lnSpc>
            </a:pPr>
            <a:r>
              <a:rPr lang="en-US" sz="6600">
                <a:solidFill>
                  <a:srgbClr val="FFFFFF"/>
                </a:solidFill>
                <a:latin typeface="Cabin"/>
              </a:rPr>
              <a:t>CÔNG NGHỆ VÀ NGÔN NGỮ SỬ DỤNG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601350" cy="4151800"/>
          </a:xfrm>
          <a:custGeom>
            <a:avLst/>
            <a:gdLst/>
            <a:ahLst/>
            <a:cxnLst/>
            <a:rect r="r" b="b" t="t" l="l"/>
            <a:pathLst>
              <a:path h="4151800" w="4601350">
                <a:moveTo>
                  <a:pt x="0" y="0"/>
                </a:moveTo>
                <a:lnTo>
                  <a:pt x="4601350" y="0"/>
                </a:lnTo>
                <a:lnTo>
                  <a:pt x="4601350" y="4151800"/>
                </a:lnTo>
                <a:lnTo>
                  <a:pt x="0" y="4151800"/>
                </a:lnTo>
                <a:lnTo>
                  <a:pt x="0" y="0"/>
                </a:lnTo>
                <a:close/>
              </a:path>
            </a:pathLst>
          </a:custGeom>
          <a:blipFill>
            <a:blip r:embed="rId3"/>
            <a:stretch>
              <a:fillRect l="0" t="0" r="0" b="0"/>
            </a:stretch>
          </a:blipFill>
        </p:spPr>
      </p:sp>
      <p:sp>
        <p:nvSpPr>
          <p:cNvPr name="TextBox 3" id="3"/>
          <p:cNvSpPr txBox="true"/>
          <p:nvPr/>
        </p:nvSpPr>
        <p:spPr>
          <a:xfrm rot="0">
            <a:off x="8117492" y="3500438"/>
            <a:ext cx="9141808" cy="328612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02 PHÂN TÍCH </a:t>
            </a:r>
          </a:p>
          <a:p>
            <a:pPr algn="ctr">
              <a:lnSpc>
                <a:spcPts val="8640"/>
              </a:lnSpc>
            </a:pPr>
            <a:r>
              <a:rPr lang="en-US" sz="7200">
                <a:solidFill>
                  <a:srgbClr val="FFFFFF"/>
                </a:solidFill>
                <a:latin typeface="Cabin"/>
              </a:rPr>
              <a:t> THIẾT KÊ</a:t>
            </a:r>
          </a:p>
          <a:p>
            <a:pPr algn="ctr">
              <a:lnSpc>
                <a:spcPts val="8640"/>
              </a:lnSpc>
            </a:pPr>
            <a:r>
              <a:rPr lang="en-US" sz="7200">
                <a:solidFill>
                  <a:srgbClr val="FFFFFF"/>
                </a:solidFill>
                <a:latin typeface="Cabin"/>
              </a:rPr>
              <a:t>HỆ THỐNG</a:t>
            </a:r>
          </a:p>
        </p:txBody>
      </p:sp>
      <p:sp>
        <p:nvSpPr>
          <p:cNvPr name="Freeform 4" id="4"/>
          <p:cNvSpPr/>
          <p:nvPr/>
        </p:nvSpPr>
        <p:spPr>
          <a:xfrm flipH="false" flipV="false" rot="0">
            <a:off x="881000" y="3081020"/>
            <a:ext cx="8013096" cy="4198300"/>
          </a:xfrm>
          <a:custGeom>
            <a:avLst/>
            <a:gdLst/>
            <a:ahLst/>
            <a:cxnLst/>
            <a:rect r="r" b="b" t="t" l="l"/>
            <a:pathLst>
              <a:path h="4198300" w="8013096">
                <a:moveTo>
                  <a:pt x="0" y="0"/>
                </a:moveTo>
                <a:lnTo>
                  <a:pt x="8013096" y="0"/>
                </a:lnTo>
                <a:lnTo>
                  <a:pt x="8013096" y="4198300"/>
                </a:lnTo>
                <a:lnTo>
                  <a:pt x="0" y="4198300"/>
                </a:lnTo>
                <a:lnTo>
                  <a:pt x="0"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8D3CE">
                <a:alpha val="100000"/>
              </a:srgbClr>
            </a:gs>
            <a:gs pos="100000">
              <a:srgbClr val="423864">
                <a:alpha val="100000"/>
              </a:srgbClr>
            </a:gs>
          </a:gsLst>
          <a:lin ang="5400012"/>
        </a:gradFill>
      </p:bgPr>
    </p:bg>
    <p:spTree>
      <p:nvGrpSpPr>
        <p:cNvPr id="1" name=""/>
        <p:cNvGrpSpPr/>
        <p:nvPr/>
      </p:nvGrpSpPr>
      <p:grpSpPr>
        <a:xfrm>
          <a:off x="0" y="0"/>
          <a:ext cx="0" cy="0"/>
          <a:chOff x="0" y="0"/>
          <a:chExt cx="0" cy="0"/>
        </a:xfrm>
      </p:grpSpPr>
      <p:sp>
        <p:nvSpPr>
          <p:cNvPr name="Freeform 2" id="2"/>
          <p:cNvSpPr/>
          <p:nvPr/>
        </p:nvSpPr>
        <p:spPr>
          <a:xfrm flipH="false" flipV="false" rot="0">
            <a:off x="-1050558" y="-633800"/>
            <a:ext cx="6143300" cy="5543098"/>
          </a:xfrm>
          <a:custGeom>
            <a:avLst/>
            <a:gdLst/>
            <a:ahLst/>
            <a:cxnLst/>
            <a:rect r="r" b="b" t="t" l="l"/>
            <a:pathLst>
              <a:path h="5543098" w="6143300">
                <a:moveTo>
                  <a:pt x="0" y="0"/>
                </a:moveTo>
                <a:lnTo>
                  <a:pt x="6143300" y="0"/>
                </a:lnTo>
                <a:lnTo>
                  <a:pt x="6143300" y="5543098"/>
                </a:lnTo>
                <a:lnTo>
                  <a:pt x="0" y="5543098"/>
                </a:lnTo>
                <a:lnTo>
                  <a:pt x="0" y="0"/>
                </a:lnTo>
                <a:close/>
              </a:path>
            </a:pathLst>
          </a:custGeom>
          <a:blipFill>
            <a:blip r:embed="rId3"/>
            <a:stretch>
              <a:fillRect l="0" t="0" r="0" b="0"/>
            </a:stretch>
          </a:blipFill>
        </p:spPr>
      </p:sp>
      <p:sp>
        <p:nvSpPr>
          <p:cNvPr name="Freeform 3" id="3"/>
          <p:cNvSpPr/>
          <p:nvPr/>
        </p:nvSpPr>
        <p:spPr>
          <a:xfrm flipH="true" flipV="false" rot="0">
            <a:off x="13211492" y="-631534"/>
            <a:ext cx="6143300" cy="5543098"/>
          </a:xfrm>
          <a:custGeom>
            <a:avLst/>
            <a:gdLst/>
            <a:ahLst/>
            <a:cxnLst/>
            <a:rect r="r" b="b" t="t" l="l"/>
            <a:pathLst>
              <a:path h="5543098" w="6143300">
                <a:moveTo>
                  <a:pt x="6143300" y="0"/>
                </a:moveTo>
                <a:lnTo>
                  <a:pt x="0" y="0"/>
                </a:lnTo>
                <a:lnTo>
                  <a:pt x="0" y="5543098"/>
                </a:lnTo>
                <a:lnTo>
                  <a:pt x="6143300" y="5543098"/>
                </a:lnTo>
                <a:lnTo>
                  <a:pt x="6143300" y="0"/>
                </a:lnTo>
                <a:close/>
              </a:path>
            </a:pathLst>
          </a:custGeom>
          <a:blipFill>
            <a:blip r:embed="rId3"/>
            <a:stretch>
              <a:fillRect l="0" t="0" r="0" b="0"/>
            </a:stretch>
          </a:blipFill>
        </p:spPr>
      </p:sp>
      <p:sp>
        <p:nvSpPr>
          <p:cNvPr name="Freeform 4" id="4"/>
          <p:cNvSpPr/>
          <p:nvPr/>
        </p:nvSpPr>
        <p:spPr>
          <a:xfrm flipH="false" flipV="false" rot="0">
            <a:off x="6769593" y="2137749"/>
            <a:ext cx="10489707" cy="7120551"/>
          </a:xfrm>
          <a:custGeom>
            <a:avLst/>
            <a:gdLst/>
            <a:ahLst/>
            <a:cxnLst/>
            <a:rect r="r" b="b" t="t" l="l"/>
            <a:pathLst>
              <a:path h="7120551" w="10489707">
                <a:moveTo>
                  <a:pt x="0" y="0"/>
                </a:moveTo>
                <a:lnTo>
                  <a:pt x="10489707" y="0"/>
                </a:lnTo>
                <a:lnTo>
                  <a:pt x="10489707" y="7120551"/>
                </a:lnTo>
                <a:lnTo>
                  <a:pt x="0" y="7120551"/>
                </a:lnTo>
                <a:lnTo>
                  <a:pt x="0" y="0"/>
                </a:lnTo>
                <a:close/>
              </a:path>
            </a:pathLst>
          </a:custGeom>
          <a:blipFill>
            <a:blip r:embed="rId4"/>
            <a:stretch>
              <a:fillRect l="0" t="-1764" r="0" b="-1764"/>
            </a:stretch>
          </a:blipFill>
        </p:spPr>
      </p:sp>
      <p:sp>
        <p:nvSpPr>
          <p:cNvPr name="TextBox 5" id="5"/>
          <p:cNvSpPr txBox="true"/>
          <p:nvPr/>
        </p:nvSpPr>
        <p:spPr>
          <a:xfrm rot="0">
            <a:off x="1171425" y="974861"/>
            <a:ext cx="15945150" cy="1095375"/>
          </a:xfrm>
          <a:prstGeom prst="rect">
            <a:avLst/>
          </a:prstGeom>
        </p:spPr>
        <p:txBody>
          <a:bodyPr anchor="t" rtlCol="false" tIns="0" lIns="0" bIns="0" rIns="0">
            <a:spAutoFit/>
          </a:bodyPr>
          <a:lstStyle/>
          <a:p>
            <a:pPr algn="ctr">
              <a:lnSpc>
                <a:spcPts val="8640"/>
              </a:lnSpc>
            </a:pPr>
            <a:r>
              <a:rPr lang="en-US" sz="7200">
                <a:solidFill>
                  <a:srgbClr val="FFFFFF"/>
                </a:solidFill>
                <a:latin typeface="Cabin"/>
              </a:rPr>
              <a:t>SƠ ĐỒ USE CASE TỔNG QUÁT</a:t>
            </a:r>
          </a:p>
        </p:txBody>
      </p:sp>
      <p:sp>
        <p:nvSpPr>
          <p:cNvPr name="TextBox 6" id="6"/>
          <p:cNvSpPr txBox="true"/>
          <p:nvPr/>
        </p:nvSpPr>
        <p:spPr>
          <a:xfrm rot="0">
            <a:off x="2021092" y="3915582"/>
            <a:ext cx="4405187" cy="2905125"/>
          </a:xfrm>
          <a:prstGeom prst="rect">
            <a:avLst/>
          </a:prstGeom>
        </p:spPr>
        <p:txBody>
          <a:bodyPr anchor="t" rtlCol="false" tIns="0" lIns="0" bIns="0" rIns="0">
            <a:spAutoFit/>
          </a:bodyPr>
          <a:lstStyle/>
          <a:p>
            <a:pPr algn="l" marL="518162" indent="-259081" lvl="1">
              <a:lnSpc>
                <a:spcPts val="2880"/>
              </a:lnSpc>
              <a:buFont typeface="Arial"/>
              <a:buChar char="•"/>
            </a:pPr>
            <a:r>
              <a:rPr lang="en-US" sz="2400">
                <a:solidFill>
                  <a:srgbClr val="FFFFFF"/>
                </a:solidFill>
                <a:latin typeface="Roboto Condensed Light"/>
              </a:rPr>
              <a:t>Khách hàng: là những người truy cập vào trang web bán sách để thực hiện các chức năng của hệ thống.</a:t>
            </a:r>
          </a:p>
          <a:p>
            <a:pPr algn="l" marL="518162" indent="-259081" lvl="1">
              <a:lnSpc>
                <a:spcPts val="2880"/>
              </a:lnSpc>
              <a:buFont typeface="Arial"/>
              <a:buChar char="•"/>
            </a:pPr>
            <a:r>
              <a:rPr lang="en-US" sz="2400">
                <a:solidFill>
                  <a:srgbClr val="FFFFFF"/>
                </a:solidFill>
                <a:latin typeface="Roboto Condensed Light"/>
              </a:rPr>
              <a:t>Người quản trị: thực hiện các nhiệm vụ quản trị, duy trì sự hoạt động của các chức năng hệ thống.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DAGFZh7SOEY</dc:identifier>
  <dcterms:modified xsi:type="dcterms:W3CDTF">2011-08-01T06:04:30Z</dcterms:modified>
  <cp:revision>1</cp:revision>
  <dc:title>SLIDE_DO_AN.pptx</dc:title>
</cp:coreProperties>
</file>

<file path=docProps/thumbnail.jpeg>
</file>